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CDA16-33EF-4810-AF8C-1F0C839805A8}" v="79" dt="2020-12-18T15:45:58.009"/>
    <p1510:client id="{2BD07CF2-7DF3-4710-9389-201B757CADA3}" v="638" dt="2020-12-15T16:17:53.528"/>
    <p1510:client id="{3D8B4CC7-7769-4450-A6F7-16CDF7B2C15F}" v="342" dt="2020-12-14T16:19:07.069"/>
    <p1510:client id="{5127B46C-9E1B-40C6-AC4F-62B057F757ED}" v="55" dt="2020-12-16T16:32:15.918"/>
    <p1510:client id="{97E5414E-3E51-4321-8812-E5CE3A02DD2D}" v="4" dt="2020-12-17T15:32:29.831"/>
    <p1510:client id="{A9817D80-9849-4EEC-ADE2-0347B8D26B51}" v="2412" dt="2020-12-16T16:25:38.554"/>
    <p1510:client id="{BB004737-C88E-42A7-B8DD-41F5662F9348}" v="16" dt="2020-12-14T15:54:03.106"/>
    <p1510:client id="{D1973056-AF3E-4CF1-89DA-99D3533EC6FD}" v="338" dt="2020-12-16T15:35:48.194"/>
    <p1510:client id="{E63F8307-5E44-482D-9253-FE07A35E9A5C}" v="424" dt="2020-12-17T16:17:04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73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8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6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06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47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6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1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39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74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9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8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7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4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8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0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6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8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hu.edu" TargetMode="External"/><Relationship Id="rId2" Type="http://schemas.openxmlformats.org/officeDocument/2006/relationships/hyperlink" Target="http://trevecca.edu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ary.com" TargetMode="External"/><Relationship Id="rId2" Type="http://schemas.openxmlformats.org/officeDocument/2006/relationships/hyperlink" Target="http://ratemyprofessor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2D529E20-662F-4915-ACD7-970C026FD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677511" flipH="1">
            <a:off x="3527283" y="1857885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pic>
        <p:nvPicPr>
          <p:cNvPr id="5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26715AE6-B3D4-45A2-9268-E91AB62315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650" r="1" b="14477"/>
          <a:stretch/>
        </p:blipFill>
        <p:spPr>
          <a:xfrm>
            <a:off x="424435" y="402166"/>
            <a:ext cx="4931853" cy="3026834"/>
          </a:xfrm>
          <a:custGeom>
            <a:avLst/>
            <a:gdLst/>
            <a:ahLst/>
            <a:cxnLst/>
            <a:rect l="l" t="t" r="r" b="b"/>
            <a:pathLst>
              <a:path w="4931853" h="3026834">
                <a:moveTo>
                  <a:pt x="0" y="0"/>
                </a:moveTo>
                <a:lnTo>
                  <a:pt x="3678393" y="0"/>
                </a:lnTo>
                <a:lnTo>
                  <a:pt x="4478865" y="0"/>
                </a:lnTo>
                <a:lnTo>
                  <a:pt x="4931853" y="0"/>
                </a:lnTo>
                <a:lnTo>
                  <a:pt x="4908487" y="137419"/>
                </a:lnTo>
                <a:lnTo>
                  <a:pt x="4886218" y="274232"/>
                </a:lnTo>
                <a:lnTo>
                  <a:pt x="4864421" y="411650"/>
                </a:lnTo>
                <a:lnTo>
                  <a:pt x="4845759" y="549673"/>
                </a:lnTo>
                <a:lnTo>
                  <a:pt x="4826941" y="687092"/>
                </a:lnTo>
                <a:lnTo>
                  <a:pt x="4809377" y="825115"/>
                </a:lnTo>
                <a:lnTo>
                  <a:pt x="4794322" y="961323"/>
                </a:lnTo>
                <a:lnTo>
                  <a:pt x="4780052" y="1099347"/>
                </a:lnTo>
                <a:lnTo>
                  <a:pt x="4767035" y="1236765"/>
                </a:lnTo>
                <a:lnTo>
                  <a:pt x="4755744" y="1371761"/>
                </a:lnTo>
                <a:lnTo>
                  <a:pt x="4744453" y="1508574"/>
                </a:lnTo>
                <a:lnTo>
                  <a:pt x="4735044" y="1643572"/>
                </a:lnTo>
                <a:lnTo>
                  <a:pt x="4727674" y="1778568"/>
                </a:lnTo>
                <a:lnTo>
                  <a:pt x="4719990" y="1912960"/>
                </a:lnTo>
                <a:lnTo>
                  <a:pt x="4713560" y="2046141"/>
                </a:lnTo>
                <a:lnTo>
                  <a:pt x="4709012" y="2178111"/>
                </a:lnTo>
                <a:lnTo>
                  <a:pt x="4705092" y="2310081"/>
                </a:lnTo>
                <a:lnTo>
                  <a:pt x="4701328" y="2440840"/>
                </a:lnTo>
                <a:lnTo>
                  <a:pt x="4699603" y="2569783"/>
                </a:lnTo>
                <a:lnTo>
                  <a:pt x="4697721" y="2698726"/>
                </a:lnTo>
                <a:lnTo>
                  <a:pt x="4696780" y="2825853"/>
                </a:lnTo>
                <a:lnTo>
                  <a:pt x="4697721" y="2951770"/>
                </a:lnTo>
                <a:lnTo>
                  <a:pt x="4697721" y="3026834"/>
                </a:lnTo>
                <a:lnTo>
                  <a:pt x="0" y="3026834"/>
                </a:lnTo>
                <a:close/>
              </a:path>
            </a:pathLst>
          </a:custGeom>
        </p:spPr>
      </p:pic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4D5E4060-84F0-4086-B448-B8B0942816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255" r="-2" b="8249"/>
          <a:stretch/>
        </p:blipFill>
        <p:spPr>
          <a:xfrm>
            <a:off x="423337" y="3429000"/>
            <a:ext cx="4932951" cy="3026836"/>
          </a:xfrm>
          <a:custGeom>
            <a:avLst/>
            <a:gdLst/>
            <a:ahLst/>
            <a:cxnLst/>
            <a:rect l="l" t="t" r="r" b="b"/>
            <a:pathLst>
              <a:path w="4932951" h="3026836">
                <a:moveTo>
                  <a:pt x="0" y="0"/>
                </a:moveTo>
                <a:lnTo>
                  <a:pt x="4697721" y="0"/>
                </a:lnTo>
                <a:lnTo>
                  <a:pt x="4697721" y="49641"/>
                </a:lnTo>
                <a:lnTo>
                  <a:pt x="4699603" y="173136"/>
                </a:lnTo>
                <a:lnTo>
                  <a:pt x="4702426" y="294209"/>
                </a:lnTo>
                <a:lnTo>
                  <a:pt x="4705092" y="414072"/>
                </a:lnTo>
                <a:lnTo>
                  <a:pt x="4708071" y="531513"/>
                </a:lnTo>
                <a:lnTo>
                  <a:pt x="4712619" y="648349"/>
                </a:lnTo>
                <a:lnTo>
                  <a:pt x="4717480" y="763369"/>
                </a:lnTo>
                <a:lnTo>
                  <a:pt x="4721871" y="875967"/>
                </a:lnTo>
                <a:lnTo>
                  <a:pt x="4734260" y="1095715"/>
                </a:lnTo>
                <a:lnTo>
                  <a:pt x="4747433" y="1306383"/>
                </a:lnTo>
                <a:lnTo>
                  <a:pt x="4761233" y="1508575"/>
                </a:lnTo>
                <a:lnTo>
                  <a:pt x="4776445" y="1699871"/>
                </a:lnTo>
                <a:lnTo>
                  <a:pt x="4792283" y="1882692"/>
                </a:lnTo>
                <a:lnTo>
                  <a:pt x="4809377" y="2052195"/>
                </a:lnTo>
                <a:lnTo>
                  <a:pt x="4826157" y="2211406"/>
                </a:lnTo>
                <a:lnTo>
                  <a:pt x="4842936" y="2357905"/>
                </a:lnTo>
                <a:lnTo>
                  <a:pt x="4858775" y="2492297"/>
                </a:lnTo>
                <a:lnTo>
                  <a:pt x="4873830" y="2611554"/>
                </a:lnTo>
                <a:lnTo>
                  <a:pt x="4888100" y="2719309"/>
                </a:lnTo>
                <a:lnTo>
                  <a:pt x="4900019" y="2810114"/>
                </a:lnTo>
                <a:lnTo>
                  <a:pt x="4911310" y="2886391"/>
                </a:lnTo>
                <a:lnTo>
                  <a:pt x="4927462" y="2991119"/>
                </a:lnTo>
                <a:lnTo>
                  <a:pt x="4932951" y="3026836"/>
                </a:lnTo>
                <a:lnTo>
                  <a:pt x="4478865" y="3026836"/>
                </a:lnTo>
                <a:lnTo>
                  <a:pt x="3683097" y="3026836"/>
                </a:lnTo>
                <a:lnTo>
                  <a:pt x="0" y="3026836"/>
                </a:lnTo>
                <a:close/>
              </a:path>
            </a:pathLst>
          </a:cu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1AD5EB79-7F9A-4BBC-92A5-188382CBA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5061" y="1241266"/>
            <a:ext cx="5428551" cy="3153753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Times New Roman"/>
                <a:cs typeface="Calibri Light"/>
              </a:rPr>
              <a:t>Trevecca Nazarene</a:t>
            </a:r>
            <a:br>
              <a:rPr lang="en-US" sz="5000" dirty="0">
                <a:latin typeface="Times New Roman"/>
                <a:cs typeface="Calibri Light"/>
              </a:rPr>
            </a:br>
            <a:r>
              <a:rPr lang="en-US" sz="5000" dirty="0">
                <a:latin typeface="Times New Roman"/>
                <a:cs typeface="Calibri Light"/>
              </a:rPr>
              <a:t>            V.S</a:t>
            </a:r>
            <a:br>
              <a:rPr lang="en-US" sz="5000" dirty="0">
                <a:latin typeface="Times New Roman"/>
                <a:cs typeface="Calibri Light"/>
              </a:rPr>
            </a:br>
            <a:r>
              <a:rPr lang="en-US" sz="5000" dirty="0">
                <a:latin typeface="Times New Roman"/>
                <a:cs typeface="Calibri Light"/>
              </a:rPr>
              <a:t>Freed-Hardeman</a:t>
            </a:r>
            <a:br>
              <a:rPr lang="en-US" sz="5000" dirty="0">
                <a:latin typeface="Times New Roman"/>
                <a:cs typeface="Calibri Light"/>
              </a:rPr>
            </a:br>
            <a:r>
              <a:rPr lang="en-US" sz="5000" dirty="0">
                <a:latin typeface="Times New Roman"/>
                <a:cs typeface="Calibri Light"/>
              </a:rPr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5061" y="4591665"/>
            <a:ext cx="5428551" cy="16223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latin typeface="Times New Roman"/>
                <a:cs typeface="Calibri"/>
              </a:rPr>
              <a:t>Kassius Banks</a:t>
            </a:r>
            <a:endParaRPr lang="en-US">
              <a:latin typeface="Times New Roman"/>
              <a:cs typeface="Times New Roman"/>
            </a:endParaRP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B9B8A17F-DC3A-4D9A-AA53-9BFB894CD7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178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78373-EED7-4A6A-B6AD-AB8D113BA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Calibri Light"/>
              </a:rPr>
              <a:t>Quick Facts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E3DAD-1594-421D-B1D0-CEC5291CA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Trevecca Nazarene</a:t>
            </a:r>
            <a:endParaRPr lang="en-US" dirty="0" err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A35DD-0C37-49B5-B185-61C16190CA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imes New Roman"/>
                <a:cs typeface="Calibri"/>
              </a:rPr>
              <a:t>Website-</a:t>
            </a:r>
            <a:r>
              <a:rPr lang="en-US" dirty="0">
                <a:latin typeface="Times New Roman"/>
                <a:cs typeface="Calibri"/>
                <a:hlinkClick r:id="rId2"/>
              </a:rPr>
              <a:t>trevecca.edu</a:t>
            </a:r>
            <a:endParaRPr lang="en-US">
              <a:latin typeface="Times New Roman"/>
              <a:cs typeface="Calibri"/>
            </a:endParaRPr>
          </a:p>
          <a:p>
            <a:r>
              <a:rPr lang="en-US" dirty="0">
                <a:latin typeface="Times New Roman"/>
                <a:cs typeface="Calibri"/>
              </a:rPr>
              <a:t>School Type: Private/Four Year </a:t>
            </a:r>
          </a:p>
          <a:p>
            <a:r>
              <a:rPr lang="en-US" dirty="0">
                <a:latin typeface="Times New Roman"/>
                <a:cs typeface="Calibri"/>
              </a:rPr>
              <a:t>Undergraduate Enrollment: N/A</a:t>
            </a:r>
          </a:p>
          <a:p>
            <a:r>
              <a:rPr lang="en-US" dirty="0">
                <a:latin typeface="Times New Roman"/>
                <a:cs typeface="Calibri"/>
              </a:rPr>
              <a:t>Average Classroom Size:17.5</a:t>
            </a:r>
          </a:p>
          <a:p>
            <a:r>
              <a:rPr lang="en-US" dirty="0">
                <a:latin typeface="Times New Roman"/>
                <a:cs typeface="Calibri"/>
              </a:rPr>
              <a:t>Distance from Memphis:3hr 11min</a:t>
            </a:r>
          </a:p>
          <a:p>
            <a:endParaRPr lang="en-US" dirty="0">
              <a:latin typeface="Times New Roman"/>
              <a:cs typeface="Calibri"/>
            </a:endParaRPr>
          </a:p>
          <a:p>
            <a:endParaRPr lang="en-US" dirty="0">
              <a:latin typeface="Times New Roman"/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059A1-42B5-40E5-A792-20664C014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Freed-Hardeman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9B20FC-E74C-4669-9723-3056A288480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imes New Roman"/>
                <a:cs typeface="Calibri"/>
              </a:rPr>
              <a:t>Website:</a:t>
            </a:r>
            <a:r>
              <a:rPr lang="en-US" dirty="0">
                <a:latin typeface="Times New Roman"/>
                <a:cs typeface="Calibri"/>
                <a:hlinkClick r:id="rId3"/>
              </a:rPr>
              <a:t>fhu.edu</a:t>
            </a:r>
            <a:endParaRPr lang="en-US">
              <a:latin typeface="Times New Roman"/>
              <a:cs typeface="Calibri"/>
            </a:endParaRPr>
          </a:p>
          <a:p>
            <a:r>
              <a:rPr lang="en-US" dirty="0">
                <a:latin typeface="Times New Roman"/>
                <a:cs typeface="Calibri"/>
              </a:rPr>
              <a:t>School Type: Private/Four Year</a:t>
            </a:r>
          </a:p>
          <a:p>
            <a:r>
              <a:rPr lang="en-US" dirty="0">
                <a:latin typeface="Times New Roman"/>
                <a:cs typeface="Calibri"/>
              </a:rPr>
              <a:t>Undergraduate Enrollment: N/A</a:t>
            </a:r>
          </a:p>
          <a:p>
            <a:r>
              <a:rPr lang="en-US" dirty="0">
                <a:latin typeface="Times New Roman"/>
                <a:cs typeface="Calibri"/>
              </a:rPr>
              <a:t>Average Classroom Size:20</a:t>
            </a:r>
          </a:p>
          <a:p>
            <a:r>
              <a:rPr lang="en-US" dirty="0">
                <a:latin typeface="Times New Roman"/>
                <a:cs typeface="Calibri"/>
              </a:rPr>
              <a:t>Distance from Memphis:1hr 40min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34B900-3305-4981-849B-DED09647D9BB}"/>
              </a:ext>
            </a:extLst>
          </p:cNvPr>
          <p:cNvSpPr txBox="1"/>
          <p:nvPr/>
        </p:nvSpPr>
        <p:spPr>
          <a:xfrm>
            <a:off x="5148263" y="4510088"/>
            <a:ext cx="1895475" cy="317500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endParaRPr lang="en-US" dirty="0">
              <a:cs typeface="Calibri"/>
            </a:endParaRPr>
          </a:p>
        </p:txBody>
      </p:sp>
      <p:pic>
        <p:nvPicPr>
          <p:cNvPr id="7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6A8E5ED-1C55-486B-9046-A04E126A8F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8651" y="628207"/>
            <a:ext cx="2159000" cy="1778561"/>
          </a:xfrm>
          <a:prstGeom prst="rect">
            <a:avLst/>
          </a:prstGeom>
        </p:spPr>
      </p:pic>
      <p:pic>
        <p:nvPicPr>
          <p:cNvPr id="9" name="Picture 9" descr="Logo&#10;&#10;Description automatically generated">
            <a:extLst>
              <a:ext uri="{FF2B5EF4-FFF2-40B4-BE49-F238E27FC236}">
                <a16:creationId xmlns:a16="http://schemas.microsoft.com/office/drawing/2014/main" id="{81DC35B8-9E4B-4B4F-917A-B8257DECCE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535" y="563765"/>
            <a:ext cx="1595967" cy="189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3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916F6-3E65-4857-A67A-EA2A7709B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Calibri Light"/>
              </a:rPr>
              <a:t>Studies</a:t>
            </a:r>
            <a:endParaRPr lang="en-US">
              <a:latin typeface="Times New Roman"/>
              <a:cs typeface="Times New Roman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C442A-8432-4FF4-9B92-6667643FFC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Trevecca Nazarene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53B4E-D9D1-4426-A199-9D0AF14796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latin typeface="Times New Roman"/>
                <a:cs typeface="Calibri"/>
              </a:rPr>
              <a:t>Elementary and Middle School Administaration/Principalship </a:t>
            </a:r>
          </a:p>
          <a:p>
            <a:r>
              <a:rPr lang="en-US" dirty="0">
                <a:latin typeface="Times New Roman"/>
                <a:cs typeface="Calibri"/>
              </a:rPr>
              <a:t>Elementary Education and Teaching</a:t>
            </a:r>
          </a:p>
          <a:p>
            <a:r>
              <a:rPr lang="en-US" dirty="0">
                <a:latin typeface="Times New Roman"/>
                <a:cs typeface="Calibri"/>
              </a:rPr>
              <a:t>English/Language Arts Teacher Education</a:t>
            </a:r>
          </a:p>
          <a:p>
            <a:r>
              <a:rPr lang="en-US" dirty="0">
                <a:latin typeface="Times New Roman"/>
                <a:cs typeface="Calibri"/>
              </a:rPr>
              <a:t>History Teacher</a:t>
            </a:r>
          </a:p>
          <a:p>
            <a:r>
              <a:rPr lang="en-US" dirty="0">
                <a:latin typeface="Times New Roman"/>
                <a:cs typeface="Calibri"/>
              </a:rPr>
              <a:t>Mathematics Teacher Education</a:t>
            </a:r>
          </a:p>
          <a:p>
            <a:r>
              <a:rPr lang="en-US" dirty="0">
                <a:latin typeface="Times New Roman"/>
                <a:cs typeface="Calibri"/>
              </a:rPr>
              <a:t>Music Teacher Education</a:t>
            </a:r>
          </a:p>
          <a:p>
            <a:endParaRPr lang="en-US" dirty="0">
              <a:latin typeface="Times New Roman"/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38A7-CFA2-4AFE-9CD0-133C29CB2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Freed-Hardeman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FA96A6-F28B-46CE-9263-360FAA6730F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latin typeface="Times New Roman"/>
                <a:cs typeface="Calibri"/>
              </a:rPr>
              <a:t>English/Language Arts Education</a:t>
            </a:r>
          </a:p>
          <a:p>
            <a:r>
              <a:rPr lang="en-US" dirty="0">
                <a:latin typeface="Times New Roman"/>
                <a:cs typeface="Calibri"/>
              </a:rPr>
              <a:t>Health Teacher Education</a:t>
            </a:r>
          </a:p>
          <a:p>
            <a:r>
              <a:rPr lang="en-US" dirty="0">
                <a:latin typeface="Times New Roman"/>
                <a:cs typeface="Calibri"/>
              </a:rPr>
              <a:t>History Teacher Education</a:t>
            </a:r>
          </a:p>
          <a:p>
            <a:r>
              <a:rPr lang="en-US" dirty="0">
                <a:latin typeface="Times New Roman"/>
                <a:cs typeface="Calibri"/>
              </a:rPr>
              <a:t>Junior High/Intermediate/Middle School Education and Teaching</a:t>
            </a:r>
          </a:p>
          <a:p>
            <a:r>
              <a:rPr lang="en-US" dirty="0">
                <a:latin typeface="Times New Roman"/>
                <a:cs typeface="Calibri"/>
              </a:rPr>
              <a:t>Social Studies Teacher Education</a:t>
            </a:r>
          </a:p>
          <a:p>
            <a:r>
              <a:rPr lang="en-US" dirty="0">
                <a:latin typeface="Times New Roman"/>
                <a:cs typeface="Calibri"/>
              </a:rPr>
              <a:t>Science Teacher Education</a:t>
            </a:r>
          </a:p>
          <a:p>
            <a:r>
              <a:rPr lang="en-US" dirty="0">
                <a:latin typeface="Times New Roman"/>
                <a:cs typeface="Calibri"/>
              </a:rPr>
              <a:t>Secondary Education and Teaching</a:t>
            </a:r>
          </a:p>
          <a:p>
            <a:r>
              <a:rPr lang="en-US" dirty="0">
                <a:latin typeface="Times New Roman"/>
                <a:cs typeface="Calibri"/>
              </a:rPr>
              <a:t>Special Education and Teaching, General</a:t>
            </a:r>
          </a:p>
        </p:txBody>
      </p:sp>
      <p:pic>
        <p:nvPicPr>
          <p:cNvPr id="7" name="Picture 7" descr="A large brick building with grass and trees&#10;&#10;Description automatically generated">
            <a:extLst>
              <a:ext uri="{FF2B5EF4-FFF2-40B4-BE49-F238E27FC236}">
                <a16:creationId xmlns:a16="http://schemas.microsoft.com/office/drawing/2014/main" id="{FD21E206-4C9F-4886-9A99-F8068DE32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062" y="746807"/>
            <a:ext cx="2743200" cy="1542661"/>
          </a:xfrm>
          <a:prstGeom prst="rect">
            <a:avLst/>
          </a:prstGeom>
        </p:spPr>
      </p:pic>
      <p:pic>
        <p:nvPicPr>
          <p:cNvPr id="8" name="Picture 8" descr="A large building&#10;&#10;Description automatically generated">
            <a:extLst>
              <a:ext uri="{FF2B5EF4-FFF2-40B4-BE49-F238E27FC236}">
                <a16:creationId xmlns:a16="http://schemas.microsoft.com/office/drawing/2014/main" id="{485AB3BF-741C-4118-BB12-549A8DA50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8215" y="645632"/>
            <a:ext cx="2743200" cy="181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44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D75DA-8CD9-4C92-9CCA-666FE9E8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Calibri Light"/>
              </a:rPr>
              <a:t>Organizations and Sports</a:t>
            </a:r>
            <a:endParaRPr lang="en-US">
              <a:latin typeface="Times New Roman"/>
              <a:cs typeface="Times New Roman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EE0DD-61B7-4260-ADCD-7B99411425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Trevecca Nazarene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A790D-AD38-4673-95CF-E9034A2987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latin typeface="Times New Roman"/>
                <a:cs typeface="Calibri"/>
              </a:rPr>
              <a:t>Academic Clubs</a:t>
            </a:r>
          </a:p>
          <a:p>
            <a:r>
              <a:rPr lang="en-US" dirty="0">
                <a:latin typeface="Times New Roman"/>
                <a:cs typeface="Calibri"/>
              </a:rPr>
              <a:t>Business</a:t>
            </a:r>
          </a:p>
          <a:p>
            <a:r>
              <a:rPr lang="en-US" dirty="0">
                <a:latin typeface="Times New Roman"/>
                <a:cs typeface="Calibri"/>
              </a:rPr>
              <a:t>Commuter</a:t>
            </a:r>
          </a:p>
          <a:p>
            <a:r>
              <a:rPr lang="en-US" dirty="0">
                <a:latin typeface="Times New Roman"/>
                <a:cs typeface="Calibri"/>
              </a:rPr>
              <a:t>Track and Field</a:t>
            </a:r>
          </a:p>
          <a:p>
            <a:r>
              <a:rPr lang="en-US" dirty="0">
                <a:latin typeface="Times New Roman"/>
                <a:cs typeface="Calibri"/>
              </a:rPr>
              <a:t>Softball</a:t>
            </a:r>
          </a:p>
          <a:p>
            <a:r>
              <a:rPr lang="en-US" dirty="0">
                <a:latin typeface="Times New Roman"/>
                <a:cs typeface="Calibri"/>
              </a:rPr>
              <a:t>Flag Football</a:t>
            </a:r>
          </a:p>
          <a:p>
            <a:r>
              <a:rPr lang="en-US" dirty="0">
                <a:latin typeface="Times New Roman"/>
                <a:cs typeface="Calibri"/>
              </a:rPr>
              <a:t>Cross Country</a:t>
            </a:r>
          </a:p>
          <a:p>
            <a:r>
              <a:rPr lang="en-US" dirty="0">
                <a:latin typeface="Times New Roman"/>
                <a:cs typeface="Calibri"/>
              </a:rPr>
              <a:t>Sand Volleyball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6DBAB1-C510-4CF6-986E-EFFCE0647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Freed-Hardeman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5D46F-6270-4778-ABC4-F49695E8F2C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latin typeface="Times New Roman"/>
                <a:cs typeface="Calibri"/>
              </a:rPr>
              <a:t>Baseball</a:t>
            </a:r>
          </a:p>
          <a:p>
            <a:r>
              <a:rPr lang="en-US" dirty="0">
                <a:latin typeface="Times New Roman"/>
                <a:cs typeface="Calibri"/>
              </a:rPr>
              <a:t>Basketball</a:t>
            </a:r>
          </a:p>
          <a:p>
            <a:r>
              <a:rPr lang="en-US" dirty="0">
                <a:latin typeface="Times New Roman"/>
                <a:cs typeface="Calibri"/>
              </a:rPr>
              <a:t>Cheerleading </a:t>
            </a:r>
          </a:p>
          <a:p>
            <a:r>
              <a:rPr lang="en-US" dirty="0">
                <a:latin typeface="Times New Roman"/>
                <a:cs typeface="Calibri"/>
              </a:rPr>
              <a:t>Choir</a:t>
            </a:r>
          </a:p>
          <a:p>
            <a:r>
              <a:rPr lang="en-US" dirty="0">
                <a:latin typeface="Times New Roman"/>
                <a:cs typeface="Calibri"/>
              </a:rPr>
              <a:t>Newspaper</a:t>
            </a:r>
          </a:p>
          <a:p>
            <a:r>
              <a:rPr lang="en-US" dirty="0">
                <a:latin typeface="Times New Roman"/>
                <a:cs typeface="Calibri"/>
              </a:rPr>
              <a:t>Orchestra</a:t>
            </a:r>
          </a:p>
          <a:p>
            <a:r>
              <a:rPr lang="en-US" dirty="0">
                <a:latin typeface="Times New Roman"/>
                <a:cs typeface="Calibri"/>
              </a:rPr>
              <a:t>Soccer</a:t>
            </a:r>
          </a:p>
          <a:p>
            <a:r>
              <a:rPr lang="en-US" dirty="0">
                <a:latin typeface="Times New Roman"/>
                <a:cs typeface="Calibri"/>
              </a:rPr>
              <a:t>Tennis</a:t>
            </a:r>
          </a:p>
          <a:p>
            <a:r>
              <a:rPr lang="en-US" dirty="0">
                <a:latin typeface="Times New Roman"/>
                <a:cs typeface="Calibri"/>
              </a:rPr>
              <a:t>Radio Station</a:t>
            </a:r>
          </a:p>
        </p:txBody>
      </p:sp>
      <p:pic>
        <p:nvPicPr>
          <p:cNvPr id="7" name="Picture 7" descr="Logo&#10;&#10;Description automatically generated">
            <a:extLst>
              <a:ext uri="{FF2B5EF4-FFF2-40B4-BE49-F238E27FC236}">
                <a16:creationId xmlns:a16="http://schemas.microsoft.com/office/drawing/2014/main" id="{1C85EF6A-8111-409D-A0A0-5D6BA51C7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690" y="302602"/>
            <a:ext cx="2457450" cy="2571750"/>
          </a:xfrm>
          <a:prstGeom prst="rect">
            <a:avLst/>
          </a:prstGeom>
        </p:spPr>
      </p:pic>
      <p:pic>
        <p:nvPicPr>
          <p:cNvPr id="8" name="Picture 8" descr="Logo&#10;&#10;Description automatically generated">
            <a:extLst>
              <a:ext uri="{FF2B5EF4-FFF2-40B4-BE49-F238E27FC236}">
                <a16:creationId xmlns:a16="http://schemas.microsoft.com/office/drawing/2014/main" id="{474BE092-FF47-453C-B64D-4A0E4D8FE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163" y="431556"/>
            <a:ext cx="1842722" cy="223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9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FEFE-65A8-4842-977C-774E722FB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Costs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C53C5-6B01-4820-8779-15C3BF7366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Trevecca Nazarene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8AC0B-01DC-4BA3-A26E-E48243F0BC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imes New Roman"/>
                <a:cs typeface="Calibri"/>
              </a:rPr>
              <a:t>Average Pell Grant Amount:$3,926</a:t>
            </a:r>
            <a:endParaRPr lang="en-US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Calibri"/>
              </a:rPr>
              <a:t>Annual Tuition:$24,200</a:t>
            </a:r>
          </a:p>
          <a:p>
            <a:r>
              <a:rPr lang="en-US" dirty="0">
                <a:latin typeface="Times New Roman"/>
                <a:cs typeface="Calibri"/>
              </a:rPr>
              <a:t>Average Grant Amount:$13,466</a:t>
            </a:r>
          </a:p>
          <a:p>
            <a:r>
              <a:rPr lang="en-US" dirty="0">
                <a:latin typeface="Times New Roman"/>
                <a:cs typeface="Calibri"/>
              </a:rPr>
              <a:t>Annual Room and Board:$8,808</a:t>
            </a:r>
          </a:p>
          <a:p>
            <a:endParaRPr lang="en-US" dirty="0">
              <a:latin typeface="Times New Roman"/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4120F4-DB4F-474A-BFFD-CE8242C6F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Freed-Hardeman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E97A5D-71B2-4538-98C0-51251084AF9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imes New Roman"/>
                <a:cs typeface="Calibri"/>
              </a:rPr>
              <a:t>Average Pell Grant Amount:$4,129</a:t>
            </a:r>
          </a:p>
          <a:p>
            <a:r>
              <a:rPr lang="en-US" dirty="0">
                <a:latin typeface="Times New Roman"/>
                <a:cs typeface="Calibri"/>
              </a:rPr>
              <a:t>Annual Tuition:$21,950</a:t>
            </a:r>
          </a:p>
          <a:p>
            <a:r>
              <a:rPr lang="en-US" dirty="0">
                <a:latin typeface="Times New Roman"/>
                <a:cs typeface="Calibri"/>
              </a:rPr>
              <a:t>Average Grant Amount:$14,441</a:t>
            </a:r>
          </a:p>
          <a:p>
            <a:r>
              <a:rPr lang="en-US" dirty="0">
                <a:latin typeface="Times New Roman"/>
                <a:cs typeface="Calibri"/>
              </a:rPr>
              <a:t>Annual Room and Board:$8,260</a:t>
            </a:r>
          </a:p>
        </p:txBody>
      </p:sp>
      <p:pic>
        <p:nvPicPr>
          <p:cNvPr id="7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57C32FAC-111C-4942-BFB2-33D09A1BE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740" y="360319"/>
            <a:ext cx="3681045" cy="168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3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2F767-ACB7-4E17-ABA2-C57DC248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Calibri Light"/>
              </a:rPr>
              <a:t>Ratings and Reviews</a:t>
            </a:r>
            <a:endParaRPr lang="en-US">
              <a:latin typeface="Times New Roman"/>
              <a:cs typeface="Times New Roman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96BB6-7AFA-437F-AEE4-0F8712EA3D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Trevecca Nazarene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8200E-D15A-41C8-942F-390AD8533C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latin typeface="Times New Roman"/>
                <a:cs typeface="Calibri"/>
              </a:rPr>
              <a:t>Overall Quality Rating: 3.4</a:t>
            </a:r>
          </a:p>
          <a:p>
            <a:r>
              <a:rPr lang="en-US" dirty="0">
                <a:latin typeface="Times New Roman"/>
                <a:cs typeface="Calibri"/>
              </a:rPr>
              <a:t>Safety: 3.9</a:t>
            </a:r>
          </a:p>
          <a:p>
            <a:r>
              <a:rPr lang="en-US" dirty="0">
                <a:latin typeface="Times New Roman"/>
                <a:cs typeface="Calibri"/>
              </a:rPr>
              <a:t>Food: 2.5</a:t>
            </a:r>
          </a:p>
          <a:p>
            <a:r>
              <a:rPr lang="en-US" dirty="0">
                <a:latin typeface="Times New Roman"/>
                <a:cs typeface="Calibri"/>
              </a:rPr>
              <a:t>Facilities: 3.8</a:t>
            </a:r>
          </a:p>
          <a:p>
            <a:r>
              <a:rPr lang="en-US" dirty="0">
                <a:latin typeface="Times New Roman"/>
                <a:cs typeface="Calibri"/>
              </a:rPr>
              <a:t>Review: The Professors give good feedback to their students and they also are on topic on what they are teaching and is very caring to their students</a:t>
            </a:r>
            <a:r>
              <a:rPr lang="en-US" dirty="0">
                <a:cs typeface="Calibri"/>
              </a:rPr>
              <a:t>. 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3F1429-B76C-4910-B009-56702C1BF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Freed-Hardeman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801634-0678-4D74-80AE-91F1FE729EE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latin typeface="Times New Roman"/>
                <a:cs typeface="Calibri"/>
              </a:rPr>
              <a:t>Overall Quality Rating: 3.7</a:t>
            </a:r>
          </a:p>
          <a:p>
            <a:r>
              <a:rPr lang="en-US" dirty="0">
                <a:latin typeface="Times New Roman"/>
                <a:cs typeface="Calibri"/>
              </a:rPr>
              <a:t>Safety: 4.5</a:t>
            </a:r>
          </a:p>
          <a:p>
            <a:r>
              <a:rPr lang="en-US" dirty="0">
                <a:latin typeface="Times New Roman"/>
                <a:cs typeface="Calibri"/>
              </a:rPr>
              <a:t>Food: 2.8</a:t>
            </a:r>
          </a:p>
          <a:p>
            <a:r>
              <a:rPr lang="en-US" dirty="0">
                <a:latin typeface="Times New Roman"/>
                <a:cs typeface="Calibri"/>
              </a:rPr>
              <a:t>Facilities: 3.8</a:t>
            </a:r>
          </a:p>
          <a:p>
            <a:r>
              <a:rPr lang="en-US" dirty="0">
                <a:latin typeface="Times New Roman"/>
                <a:cs typeface="Calibri"/>
              </a:rPr>
              <a:t>Review: The Professors are enthusiastic towards the students they are wonderful at teaching and they're very generous and kind to the students.</a:t>
            </a:r>
          </a:p>
        </p:txBody>
      </p:sp>
    </p:spTree>
    <p:extLst>
      <p:ext uri="{BB962C8B-B14F-4D97-AF65-F5344CB8AC3E}">
        <p14:creationId xmlns:p14="http://schemas.microsoft.com/office/powerpoint/2010/main" val="3989050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A850-7F6B-4AE5-9F1A-69EAB184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The Best Choice: Freed-Hardeman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4108B-0B8A-4CCF-8091-A4DFFCEF0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Supporting evidence: It's 1hr and 40min away from Memphis</a:t>
            </a:r>
          </a:p>
          <a:p>
            <a:r>
              <a:rPr lang="en-US" dirty="0">
                <a:ea typeface="+mn-lt"/>
                <a:cs typeface="+mn-lt"/>
              </a:rPr>
              <a:t>Supporting evidence: The Tuition($21,950) is cheaper than Trevecca's</a:t>
            </a:r>
          </a:p>
          <a:p>
            <a:r>
              <a:rPr lang="en-US" dirty="0">
                <a:ea typeface="+mn-lt"/>
                <a:cs typeface="+mn-lt"/>
              </a:rPr>
              <a:t>Supporting evidence: The Overall Quality Rating is 3.7 </a:t>
            </a:r>
          </a:p>
          <a:p>
            <a:r>
              <a:rPr lang="en-US" dirty="0">
                <a:ea typeface="+mn-lt"/>
                <a:cs typeface="+mn-lt"/>
              </a:rPr>
              <a:t>Supporting evidence: The Professors are very eager and passionate towards they're students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288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0C1C-3DDE-4A90-A991-E2B1CB8BC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Tennessee Teacher Wages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14C1B-C8C2-4F1D-A318-3DA45F63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Elementary School Teacher: $53,914</a:t>
            </a:r>
          </a:p>
          <a:p>
            <a:r>
              <a:rPr lang="en-US" dirty="0">
                <a:cs typeface="Calibri"/>
              </a:rPr>
              <a:t>Middle School Teacher: $47,735</a:t>
            </a:r>
          </a:p>
          <a:p>
            <a:r>
              <a:rPr lang="en-US" dirty="0">
                <a:cs typeface="Calibri"/>
              </a:rPr>
              <a:t>Secondary School Teacher: $56,301</a:t>
            </a:r>
          </a:p>
        </p:txBody>
      </p:sp>
    </p:spTree>
    <p:extLst>
      <p:ext uri="{BB962C8B-B14F-4D97-AF65-F5344CB8AC3E}">
        <p14:creationId xmlns:p14="http://schemas.microsoft.com/office/powerpoint/2010/main" val="2914412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36E4-F9AB-4788-BAEB-620E2962F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Calibri Light"/>
              </a:rPr>
              <a:t>Sources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E1566-22A6-4324-9C72-E26695DDD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imes New Roman"/>
                <a:cs typeface="Calibri"/>
              </a:rPr>
              <a:t>Naviance</a:t>
            </a:r>
          </a:p>
          <a:p>
            <a:r>
              <a:rPr lang="en-US" dirty="0">
                <a:latin typeface="Times New Roman"/>
                <a:cs typeface="Calibri"/>
                <a:hlinkClick r:id="rId2"/>
              </a:rPr>
              <a:t>ratemyprofessors.com</a:t>
            </a:r>
          </a:p>
          <a:p>
            <a:r>
              <a:rPr lang="en-US" dirty="0">
                <a:latin typeface="Times New Roman"/>
                <a:cs typeface="Calibri"/>
                <a:hlinkClick r:id="rId3"/>
              </a:rPr>
              <a:t>www.salary.com</a:t>
            </a:r>
            <a:endParaRPr lang="en-US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7204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278e7548-8f46-4029-920a-4f94b892682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5A16EDF3FC04089611C6E5A9BAA3D" ma:contentTypeVersion="5" ma:contentTypeDescription="Create a new document." ma:contentTypeScope="" ma:versionID="50981a5e1dde4cd3fa31f0e64a020a85">
  <xsd:schema xmlns:xsd="http://www.w3.org/2001/XMLSchema" xmlns:xs="http://www.w3.org/2001/XMLSchema" xmlns:p="http://schemas.microsoft.com/office/2006/metadata/properties" xmlns:ns2="278e7548-8f46-4029-920a-4f94b8926821" targetNamespace="http://schemas.microsoft.com/office/2006/metadata/properties" ma:root="true" ma:fieldsID="701554fcc07982d8400c8f7bde3a613f" ns2:_="">
    <xsd:import namespace="278e7548-8f46-4029-920a-4f94b8926821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e7548-8f46-4029-920a-4f94b8926821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BF108C-BC0A-446D-BB18-6A250BEDDB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7C339A-E02D-4834-B36E-84EF1A852830}">
  <ds:schemaRefs>
    <ds:schemaRef ds:uri="http://schemas.microsoft.com/office/2006/metadata/properties"/>
    <ds:schemaRef ds:uri="http://schemas.microsoft.com/office/infopath/2007/PartnerControls"/>
    <ds:schemaRef ds:uri="278e7548-8f46-4029-920a-4f94b8926821"/>
  </ds:schemaRefs>
</ds:datastoreItem>
</file>

<file path=customXml/itemProps3.xml><?xml version="1.0" encoding="utf-8"?>
<ds:datastoreItem xmlns:ds="http://schemas.openxmlformats.org/officeDocument/2006/customXml" ds:itemID="{5B4458B8-9CCB-4AA1-8259-EB3AB6D30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e7548-8f46-4029-920a-4f94b89268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 Boardroom</vt:lpstr>
      <vt:lpstr>Trevecca Nazarene             V.S Freed-Hardeman  </vt:lpstr>
      <vt:lpstr>Quick Facts</vt:lpstr>
      <vt:lpstr>Studies</vt:lpstr>
      <vt:lpstr>Organizations and Sports</vt:lpstr>
      <vt:lpstr>Costs</vt:lpstr>
      <vt:lpstr>Ratings and Reviews</vt:lpstr>
      <vt:lpstr>The Best Choice: Freed-Hardeman</vt:lpstr>
      <vt:lpstr>Tennessee Teacher Wages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517</cp:revision>
  <dcterms:created xsi:type="dcterms:W3CDTF">2019-10-17T21:24:50Z</dcterms:created>
  <dcterms:modified xsi:type="dcterms:W3CDTF">2021-02-11T22:53:04Z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0x010100E7A5A16EDF3FC04089611C6E5A9BAA3D</vt:lpwstr>
  </property>
</Properties>
</file>