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144-B323-4B10-AA53-9A0342D79798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16B3-59DC-47CF-B349-B1B48993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92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144-B323-4B10-AA53-9A0342D79798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16B3-59DC-47CF-B349-B1B48993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144-B323-4B10-AA53-9A0342D79798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16B3-59DC-47CF-B349-B1B48993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144-B323-4B10-AA53-9A0342D79798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16B3-59DC-47CF-B349-B1B48993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50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144-B323-4B10-AA53-9A0342D79798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16B3-59DC-47CF-B349-B1B48993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5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144-B323-4B10-AA53-9A0342D79798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16B3-59DC-47CF-B349-B1B48993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87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144-B323-4B10-AA53-9A0342D79798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16B3-59DC-47CF-B349-B1B48993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0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144-B323-4B10-AA53-9A0342D79798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16B3-59DC-47CF-B349-B1B48993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9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144-B323-4B10-AA53-9A0342D79798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16B3-59DC-47CF-B349-B1B48993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8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144-B323-4B10-AA53-9A0342D79798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16B3-59DC-47CF-B349-B1B48993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00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144-B323-4B10-AA53-9A0342D79798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16B3-59DC-47CF-B349-B1B48993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2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AF144-B323-4B10-AA53-9A0342D79798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C16B3-59DC-47CF-B349-B1B48993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9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brent_nashville/7732003072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n.wikipedia.org/wiki/Trevecca_Nazarene_University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reed%E2%80%93Hardeman_Universit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en.wikipedia.org/wiki/Trevecca_Nazarene_University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htxt.co.za/2014/09/15/free-state-to-receive-r30-million-maths-and-science-education-grant-from-sanral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brewminate.com/savage-gladiators-vs-civilized-amateurs-rome-and-athens-in-american-sports-culture/" TargetMode="External"/><Relationship Id="rId7" Type="http://schemas.openxmlformats.org/officeDocument/2006/relationships/hyperlink" Target="https://www.tourismtattler.com/news/trade-news/sports-events-365-wtm-london/68609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hyperlink" Target="https://en.wikipedia.org/wiki/List_of_intergovernmental_organizations" TargetMode="External"/><Relationship Id="rId4" Type="http://schemas.openxmlformats.org/officeDocument/2006/relationships/image" Target="../media/image8.jpeg"/><Relationship Id="rId9" Type="http://schemas.openxmlformats.org/officeDocument/2006/relationships/hyperlink" Target="https://www.peoplematters.in/article/smarter-work-life/empowering-employees-on-the-go-adanis-case-on-building-a-connected-organization-2302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LoyolaMD_Dorm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quotecounterquote.com/2011/06/i-have-measured-out-my-life-with-coffee.html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news.com" TargetMode="External"/><Relationship Id="rId2" Type="http://schemas.openxmlformats.org/officeDocument/2006/relationships/hyperlink" Target="http://www.fhu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revecca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12">
            <a:extLst>
              <a:ext uri="{FF2B5EF4-FFF2-40B4-BE49-F238E27FC236}">
                <a16:creationId xmlns:a16="http://schemas.microsoft.com/office/drawing/2014/main" id="{6DB7ADBC-26DA-450D-A8BF-E1ACCB466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234" y="0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4">
            <a:extLst>
              <a:ext uri="{FF2B5EF4-FFF2-40B4-BE49-F238E27FC236}">
                <a16:creationId xmlns:a16="http://schemas.microsoft.com/office/drawing/2014/main" id="{5E3C0EDB-60D3-4CEF-8B80-C6D01E08D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6">
            <a:extLst>
              <a:ext uri="{FF2B5EF4-FFF2-40B4-BE49-F238E27FC236}">
                <a16:creationId xmlns:a16="http://schemas.microsoft.com/office/drawing/2014/main" id="{40C269CE-FB56-4D68-8CFB-1CFD5F350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3375" y="500244"/>
            <a:ext cx="6428625" cy="6357756"/>
          </a:xfrm>
          <a:custGeom>
            <a:avLst/>
            <a:gdLst>
              <a:gd name="connsiteX0" fmla="*/ 4279392 w 6428625"/>
              <a:gd name="connsiteY0" fmla="*/ 0 h 6357756"/>
              <a:gd name="connsiteX1" fmla="*/ 6319204 w 6428625"/>
              <a:gd name="connsiteY1" fmla="*/ 516500 h 6357756"/>
              <a:gd name="connsiteX2" fmla="*/ 6428625 w 6428625"/>
              <a:gd name="connsiteY2" fmla="*/ 579415 h 6357756"/>
              <a:gd name="connsiteX3" fmla="*/ 6428625 w 6428625"/>
              <a:gd name="connsiteY3" fmla="*/ 6357756 h 6357756"/>
              <a:gd name="connsiteX4" fmla="*/ 539921 w 6428625"/>
              <a:gd name="connsiteY4" fmla="*/ 6357756 h 6357756"/>
              <a:gd name="connsiteX5" fmla="*/ 516500 w 6428625"/>
              <a:gd name="connsiteY5" fmla="*/ 6319205 h 6357756"/>
              <a:gd name="connsiteX6" fmla="*/ 0 w 6428625"/>
              <a:gd name="connsiteY6" fmla="*/ 4279392 h 6357756"/>
              <a:gd name="connsiteX7" fmla="*/ 4279392 w 6428625"/>
              <a:gd name="connsiteY7" fmla="*/ 0 h 63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8625" h="6357756">
                <a:moveTo>
                  <a:pt x="4279392" y="0"/>
                </a:moveTo>
                <a:cubicBezTo>
                  <a:pt x="5017968" y="0"/>
                  <a:pt x="5712843" y="187105"/>
                  <a:pt x="6319204" y="516500"/>
                </a:cubicBezTo>
                <a:lnTo>
                  <a:pt x="6428625" y="579415"/>
                </a:lnTo>
                <a:lnTo>
                  <a:pt x="6428625" y="6357756"/>
                </a:lnTo>
                <a:lnTo>
                  <a:pt x="539921" y="6357756"/>
                </a:lnTo>
                <a:lnTo>
                  <a:pt x="516500" y="6319205"/>
                </a:lnTo>
                <a:cubicBezTo>
                  <a:pt x="187105" y="5712844"/>
                  <a:pt x="0" y="5017968"/>
                  <a:pt x="0" y="4279392"/>
                </a:cubicBezTo>
                <a:cubicBezTo>
                  <a:pt x="0" y="1915949"/>
                  <a:pt x="1915949" y="0"/>
                  <a:pt x="4279392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6ED7E7F-75F7-4581-A930-C4DEBC2A8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7967" y="664836"/>
            <a:ext cx="6264033" cy="6193164"/>
          </a:xfrm>
          <a:custGeom>
            <a:avLst/>
            <a:gdLst>
              <a:gd name="connsiteX0" fmla="*/ 4114800 w 6264033"/>
              <a:gd name="connsiteY0" fmla="*/ 0 h 6193164"/>
              <a:gd name="connsiteX1" fmla="*/ 6248473 w 6264033"/>
              <a:gd name="connsiteY1" fmla="*/ 595714 h 6193164"/>
              <a:gd name="connsiteX2" fmla="*/ 6264033 w 6264033"/>
              <a:gd name="connsiteY2" fmla="*/ 605689 h 6193164"/>
              <a:gd name="connsiteX3" fmla="*/ 6264033 w 6264033"/>
              <a:gd name="connsiteY3" fmla="*/ 6193164 h 6193164"/>
              <a:gd name="connsiteX4" fmla="*/ 567718 w 6264033"/>
              <a:gd name="connsiteY4" fmla="*/ 6193164 h 6193164"/>
              <a:gd name="connsiteX5" fmla="*/ 496635 w 6264033"/>
              <a:gd name="connsiteY5" fmla="*/ 6076158 h 6193164"/>
              <a:gd name="connsiteX6" fmla="*/ 0 w 6264033"/>
              <a:gd name="connsiteY6" fmla="*/ 4114800 h 6193164"/>
              <a:gd name="connsiteX7" fmla="*/ 4114800 w 6264033"/>
              <a:gd name="connsiteY7" fmla="*/ 0 h 6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033" h="6193164">
                <a:moveTo>
                  <a:pt x="4114800" y="0"/>
                </a:moveTo>
                <a:cubicBezTo>
                  <a:pt x="4895986" y="0"/>
                  <a:pt x="5626328" y="217689"/>
                  <a:pt x="6248473" y="595714"/>
                </a:cubicBezTo>
                <a:lnTo>
                  <a:pt x="6264033" y="605689"/>
                </a:lnTo>
                <a:lnTo>
                  <a:pt x="6264033" y="6193164"/>
                </a:lnTo>
                <a:lnTo>
                  <a:pt x="567718" y="6193164"/>
                </a:lnTo>
                <a:lnTo>
                  <a:pt x="496635" y="6076158"/>
                </a:lnTo>
                <a:cubicBezTo>
                  <a:pt x="179909" y="5493119"/>
                  <a:pt x="0" y="4824969"/>
                  <a:pt x="0" y="4114800"/>
                </a:cubicBezTo>
                <a:cubicBezTo>
                  <a:pt x="0" y="1842259"/>
                  <a:pt x="1842259" y="0"/>
                  <a:pt x="4114800" y="0"/>
                </a:cubicBezTo>
                <a:close/>
              </a:path>
            </a:pathLst>
          </a:custGeom>
          <a:solidFill>
            <a:srgbClr val="595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89743" y="2442411"/>
            <a:ext cx="4996329" cy="2024404"/>
          </a:xfrm>
        </p:spPr>
        <p:txBody>
          <a:bodyPr>
            <a:normAutofit/>
          </a:bodyPr>
          <a:lstStyle/>
          <a:p>
            <a:r>
              <a:rPr lang="en-US" sz="4200">
                <a:solidFill>
                  <a:srgbClr val="FFFFFF"/>
                </a:solidFill>
                <a:latin typeface="Biome"/>
                <a:cs typeface="Calibri Light"/>
              </a:rPr>
              <a:t>Trevecca Nazarene OR Freed-Hardeman</a:t>
            </a:r>
            <a:endParaRPr lang="en-US" sz="4200">
              <a:solidFill>
                <a:srgbClr val="FFFFFF"/>
              </a:solidFill>
              <a:latin typeface="Biom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89743" y="4632160"/>
            <a:ext cx="4996328" cy="106829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"/>
              </a:rPr>
              <a:t>Courtirea C Dockins 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7" descr="A large brick building with grass and trees&#10;&#10;Description automatically generated">
            <a:extLst>
              <a:ext uri="{FF2B5EF4-FFF2-40B4-BE49-F238E27FC236}">
                <a16:creationId xmlns:a16="http://schemas.microsoft.com/office/drawing/2014/main" id="{92002973-117B-472B-B99E-422F1CF45D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0974" b="8929"/>
          <a:stretch/>
        </p:blipFill>
        <p:spPr>
          <a:xfrm>
            <a:off x="979868" y="10"/>
            <a:ext cx="6069184" cy="283977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</p:spPr>
      </p:pic>
      <p:pic>
        <p:nvPicPr>
          <p:cNvPr id="4" name="Picture 4" descr="A large building&#10;&#10;Description automatically generated">
            <a:extLst>
              <a:ext uri="{FF2B5EF4-FFF2-40B4-BE49-F238E27FC236}">
                <a16:creationId xmlns:a16="http://schemas.microsoft.com/office/drawing/2014/main" id="{E76C260B-BF46-41C8-ABE2-1E16AB993F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697" r="7786"/>
          <a:stretch/>
        </p:blipFill>
        <p:spPr>
          <a:xfrm>
            <a:off x="3" y="3124786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61786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22B13-31C5-4357-91F2-24B85EECD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80" y="-1030"/>
            <a:ext cx="11356768" cy="1711510"/>
          </a:xfrm>
        </p:spPr>
        <p:txBody>
          <a:bodyPr/>
          <a:lstStyle/>
          <a:p>
            <a:r>
              <a:rPr lang="en-US" dirty="0">
                <a:latin typeface="Baskerville Old Face"/>
                <a:cs typeface="Calibri Light"/>
              </a:rPr>
              <a:t>Quick Facts </a:t>
            </a:r>
            <a:endParaRPr lang="en-US" dirty="0">
              <a:latin typeface="Baskerville Old Face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8C37B-1D6E-4B14-B8CF-E5534D590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515" y="1712328"/>
            <a:ext cx="5999398" cy="2302419"/>
          </a:xfrm>
        </p:spPr>
        <p:txBody>
          <a:bodyPr/>
          <a:lstStyle/>
          <a:p>
            <a:r>
              <a:rPr lang="en-US" dirty="0">
                <a:latin typeface="Agency FB"/>
                <a:cs typeface="Calibri"/>
              </a:rPr>
              <a:t>Trevecca Nazarene </a:t>
            </a:r>
            <a:endParaRPr lang="en-US">
              <a:latin typeface="Agency FB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648F0F-4295-4570-8DD6-DCD2A5CF8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1823" y="3994955"/>
            <a:ext cx="6181368" cy="2865722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 sz="3600" dirty="0">
                <a:latin typeface="Agency FB"/>
                <a:cs typeface="Calibri"/>
              </a:rPr>
              <a:t>School Type ? Private / Four Year School </a:t>
            </a:r>
          </a:p>
          <a:p>
            <a:endParaRPr lang="en-US" dirty="0">
              <a:latin typeface="Agency FB"/>
              <a:cs typeface="Calibri"/>
            </a:endParaRPr>
          </a:p>
          <a:p>
            <a:r>
              <a:rPr lang="en-US" sz="3200" dirty="0">
                <a:latin typeface="Agency FB"/>
                <a:cs typeface="Calibri"/>
              </a:rPr>
              <a:t>Undergraduates ? 2,219</a:t>
            </a:r>
          </a:p>
          <a:p>
            <a:endParaRPr lang="en-US" dirty="0">
              <a:latin typeface="Agency FB"/>
              <a:cs typeface="Calibri"/>
            </a:endParaRPr>
          </a:p>
          <a:p>
            <a:r>
              <a:rPr lang="en-US" dirty="0">
                <a:latin typeface="Agency FB"/>
                <a:cs typeface="Calibri"/>
              </a:rPr>
              <a:t>Degrees Offered ? Certificate / Associate's / Bachelor's / Graduate Certificate / Master's / Doctorate</a:t>
            </a:r>
            <a:endParaRPr lang="en-US">
              <a:latin typeface="Agency FB"/>
              <a:cs typeface="Calibri"/>
            </a:endParaRPr>
          </a:p>
          <a:p>
            <a:endParaRPr lang="en-US" dirty="0">
              <a:latin typeface="Agency FB"/>
              <a:cs typeface="Calibri"/>
            </a:endParaRPr>
          </a:p>
          <a:p>
            <a:r>
              <a:rPr lang="en-US" dirty="0">
                <a:latin typeface="Agency FB"/>
                <a:cs typeface="Calibri"/>
              </a:rPr>
              <a:t>3hrs 9mins drive from Memphis to Trevecca Nazarene</a:t>
            </a:r>
            <a:endParaRPr lang="en-US">
              <a:latin typeface="Agency FB"/>
              <a:cs typeface="Calibri"/>
            </a:endParaRPr>
          </a:p>
          <a:p>
            <a:endParaRPr lang="en-US" dirty="0">
              <a:latin typeface="Abadi"/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C5CCCD-61B7-4744-B0C4-D1516755BD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-2060"/>
            <a:ext cx="5183188" cy="550956"/>
          </a:xfrm>
        </p:spPr>
        <p:txBody>
          <a:bodyPr/>
          <a:lstStyle/>
          <a:p>
            <a:r>
              <a:rPr lang="en-US" dirty="0">
                <a:latin typeface="Agency FB"/>
                <a:cs typeface="Calibri"/>
              </a:rPr>
              <a:t>Freed-Hardeman</a:t>
            </a:r>
            <a:endParaRPr lang="en-US">
              <a:latin typeface="Agency FB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823EFA-32D4-4B54-9909-E89274B589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617135"/>
            <a:ext cx="5183188" cy="2940165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 </a:t>
            </a:r>
            <a:r>
              <a:rPr lang="en-US" sz="3600" dirty="0">
                <a:latin typeface="Agency FB"/>
                <a:cs typeface="Calibri"/>
              </a:rPr>
              <a:t>School Type ? Private / Four Year School</a:t>
            </a:r>
          </a:p>
          <a:p>
            <a:pPr marL="0" indent="0">
              <a:buNone/>
            </a:pPr>
            <a:endParaRPr lang="en-US" sz="3600" dirty="0">
              <a:latin typeface="Agency FB"/>
              <a:cs typeface="Calibri"/>
            </a:endParaRPr>
          </a:p>
          <a:p>
            <a:pPr marL="0" indent="0">
              <a:buNone/>
            </a:pPr>
            <a:r>
              <a:rPr lang="en-US" sz="3600" dirty="0">
                <a:latin typeface="Agency FB"/>
                <a:cs typeface="Calibri"/>
              </a:rPr>
              <a:t>Undergraduates ? 1,471</a:t>
            </a:r>
          </a:p>
          <a:p>
            <a:pPr marL="0" indent="0">
              <a:buNone/>
            </a:pPr>
            <a:endParaRPr lang="en-US" sz="3600" dirty="0">
              <a:latin typeface="Agency FB"/>
              <a:cs typeface="Calibri"/>
            </a:endParaRPr>
          </a:p>
          <a:p>
            <a:pPr marL="0" indent="0">
              <a:buNone/>
            </a:pPr>
            <a:r>
              <a:rPr lang="en-US" sz="3600" dirty="0">
                <a:latin typeface="Agency FB"/>
                <a:cs typeface="Calibri"/>
              </a:rPr>
              <a:t>Degrees Offered ? Associates / Bachelor's / Graduate Certificate / Master's </a:t>
            </a:r>
          </a:p>
          <a:p>
            <a:pPr marL="0" indent="0">
              <a:buNone/>
            </a:pPr>
            <a:endParaRPr lang="en-US" sz="3600" dirty="0">
              <a:latin typeface="Agency FB"/>
              <a:ea typeface="+mn-lt"/>
              <a:cs typeface="+mn-lt"/>
            </a:endParaRPr>
          </a:p>
          <a:p>
            <a:pPr>
              <a:buNone/>
            </a:pPr>
            <a:r>
              <a:rPr lang="en-US" sz="3600" dirty="0">
                <a:latin typeface="Agency FB"/>
                <a:ea typeface="+mn-lt"/>
                <a:cs typeface="+mn-lt"/>
              </a:rPr>
              <a:t>1hr 40mins drive from Memphis to Freed Hardeman </a:t>
            </a:r>
          </a:p>
          <a:p>
            <a:pPr marL="0" indent="0">
              <a:buNone/>
            </a:pPr>
            <a:endParaRPr lang="en-US" sz="3600" dirty="0">
              <a:latin typeface="Agency FB"/>
              <a:cs typeface="Calibri"/>
            </a:endParaRPr>
          </a:p>
        </p:txBody>
      </p:sp>
      <p:pic>
        <p:nvPicPr>
          <p:cNvPr id="7" name="Picture 7" descr="Logo&#10;&#10;Description automatically generated">
            <a:extLst>
              <a:ext uri="{FF2B5EF4-FFF2-40B4-BE49-F238E27FC236}">
                <a16:creationId xmlns:a16="http://schemas.microsoft.com/office/drawing/2014/main" id="{4E844D90-E7AB-4AD1-9F1E-27638EB69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0249" y="3548045"/>
            <a:ext cx="5992483" cy="30830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33C88D-CD40-431C-B9BB-13310C06420B}"/>
              </a:ext>
            </a:extLst>
          </p:cNvPr>
          <p:cNvSpPr txBox="1"/>
          <p:nvPr/>
        </p:nvSpPr>
        <p:spPr>
          <a:xfrm>
            <a:off x="4724400" y="4373563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r>
              <a:rPr lang="en-US" dirty="0"/>
              <a:t>.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BDCB3410-2D55-43EE-BEEC-986E5EBABA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61025" y="1223069"/>
            <a:ext cx="5658930" cy="202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38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7A60C-5328-4CF9-90AD-893013307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095" y="5958588"/>
            <a:ext cx="10698990" cy="855918"/>
          </a:xfrm>
        </p:spPr>
        <p:txBody>
          <a:bodyPr>
            <a:normAutofit fontScale="90000"/>
          </a:bodyPr>
          <a:lstStyle/>
          <a:p>
            <a:r>
              <a:rPr lang="en-US" sz="9600" dirty="0">
                <a:cs typeface="Calibri Light"/>
              </a:rPr>
              <a:t>S T U D I E S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D7717-78CA-494B-840D-8845BE8A4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-10620000" flipV="1">
            <a:off x="27127" y="204069"/>
            <a:ext cx="6088462" cy="391537"/>
          </a:xfrm>
        </p:spPr>
        <p:txBody>
          <a:bodyPr>
            <a:normAutofit lnSpcReduction="10000"/>
          </a:bodyPr>
          <a:lstStyle/>
          <a:p>
            <a:r>
              <a:rPr lang="en-US" dirty="0">
                <a:cs typeface="Calibri"/>
              </a:rPr>
              <a:t>Trevecca Nazarene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EF1AB9-D41C-4070-B838-1DDDC9C21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100784" y="488487"/>
            <a:ext cx="5979606" cy="63721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ea typeface="+mn-lt"/>
                <a:cs typeface="+mn-lt"/>
              </a:rPr>
              <a:t>Early Childhood Education and Teaching</a:t>
            </a:r>
            <a:endParaRPr lang="en-US" sz="1800">
              <a:cs typeface="Calibri" panose="020F0502020204030204"/>
            </a:endParaRPr>
          </a:p>
          <a:p>
            <a:r>
              <a:rPr lang="en-US" sz="1800" dirty="0">
                <a:ea typeface="+mn-lt"/>
                <a:cs typeface="+mn-lt"/>
              </a:rPr>
              <a:t>English/Language Arts Teacher Education</a:t>
            </a:r>
            <a:endParaRPr lang="en-US" sz="1800">
              <a:cs typeface="Calibri"/>
            </a:endParaRPr>
          </a:p>
          <a:p>
            <a:r>
              <a:rPr lang="en-US" sz="1800" dirty="0">
                <a:ea typeface="+mn-lt"/>
                <a:cs typeface="+mn-lt"/>
              </a:rPr>
              <a:t>Mathematics Teacher Education</a:t>
            </a:r>
            <a:endParaRPr lang="en-US" sz="1800">
              <a:cs typeface="Calibri"/>
            </a:endParaRPr>
          </a:p>
          <a:p>
            <a:r>
              <a:rPr lang="en-US" sz="1800" dirty="0">
                <a:ea typeface="+mn-lt"/>
                <a:cs typeface="+mn-lt"/>
              </a:rPr>
              <a:t>History Teacher Education</a:t>
            </a:r>
            <a:endParaRPr lang="en-US" sz="1800">
              <a:cs typeface="Calibri"/>
            </a:endParaRPr>
          </a:p>
          <a:p>
            <a:r>
              <a:rPr lang="en-US" sz="1800" dirty="0">
                <a:ea typeface="+mn-lt"/>
                <a:cs typeface="+mn-lt"/>
              </a:rPr>
              <a:t>Physical Education Teaching and Coaching</a:t>
            </a:r>
            <a:endParaRPr lang="en-US" sz="1800">
              <a:cs typeface="Calibri"/>
            </a:endParaRPr>
          </a:p>
          <a:p>
            <a:r>
              <a:rPr lang="en-US" sz="1800" dirty="0">
                <a:ea typeface="+mn-lt"/>
                <a:cs typeface="+mn-lt"/>
              </a:rPr>
              <a:t>Educational/Instructional Technology</a:t>
            </a:r>
            <a:endParaRPr lang="en-US" sz="1800">
              <a:cs typeface="Calibri"/>
            </a:endParaRPr>
          </a:p>
          <a:p>
            <a:r>
              <a:rPr lang="en-US" sz="1800" dirty="0">
                <a:ea typeface="+mn-lt"/>
                <a:cs typeface="+mn-lt"/>
              </a:rPr>
              <a:t>Elementary Education and Teaching</a:t>
            </a:r>
            <a:endParaRPr lang="en-US" sz="1800">
              <a:cs typeface="Calibri"/>
            </a:endParaRPr>
          </a:p>
          <a:p>
            <a:r>
              <a:rPr lang="en-US" sz="1800" dirty="0">
                <a:ea typeface="+mn-lt"/>
                <a:cs typeface="+mn-lt"/>
              </a:rPr>
              <a:t>Educational Leadership and Administration, General</a:t>
            </a:r>
            <a:endParaRPr lang="en-US" sz="180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620AA0-FBB9-4FF9-BC5D-8CED579472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094" y="-122786"/>
            <a:ext cx="5222772" cy="539582"/>
          </a:xfrm>
        </p:spPr>
        <p:txBody>
          <a:bodyPr>
            <a:normAutofit lnSpcReduction="10000"/>
          </a:bodyPr>
          <a:lstStyle/>
          <a:p>
            <a:r>
              <a:rPr lang="en-US" dirty="0">
                <a:cs typeface="Calibri"/>
              </a:rPr>
              <a:t>Freed – Hardeman</a:t>
            </a:r>
            <a:endParaRPr lang="en-US" dirty="0" err="1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2F5DE9-6AFE-4C00-851C-73B5D25832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409909"/>
            <a:ext cx="6024799" cy="484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dirty="0">
                <a:ea typeface="+mn-lt"/>
                <a:cs typeface="+mn-lt"/>
              </a:rPr>
              <a:t>Art Teacher Education</a:t>
            </a:r>
            <a:endParaRPr lang="en-US" sz="1600">
              <a:cs typeface="Calibri" panose="020F0502020204030204"/>
            </a:endParaRPr>
          </a:p>
          <a:p>
            <a:r>
              <a:rPr lang="en-US" sz="1600" dirty="0">
                <a:ea typeface="+mn-lt"/>
                <a:cs typeface="+mn-lt"/>
              </a:rPr>
              <a:t>Biology Teacher Education</a:t>
            </a:r>
            <a:endParaRPr lang="en-US" sz="1600">
              <a:cs typeface="Calibri"/>
            </a:endParaRPr>
          </a:p>
          <a:p>
            <a:r>
              <a:rPr lang="en-US" sz="1600" dirty="0">
                <a:ea typeface="+mn-lt"/>
                <a:cs typeface="+mn-lt"/>
              </a:rPr>
              <a:t>Counselor Education/School Counseling and Guidance Services</a:t>
            </a:r>
            <a:endParaRPr lang="en-US" sz="1600">
              <a:cs typeface="Calibri"/>
            </a:endParaRPr>
          </a:p>
          <a:p>
            <a:r>
              <a:rPr lang="en-US" sz="1600" dirty="0">
                <a:ea typeface="+mn-lt"/>
                <a:cs typeface="+mn-lt"/>
              </a:rPr>
              <a:t>Curriculum and Instruction</a:t>
            </a:r>
            <a:endParaRPr lang="en-US" sz="1600">
              <a:cs typeface="Calibri"/>
            </a:endParaRPr>
          </a:p>
          <a:p>
            <a:r>
              <a:rPr lang="en-US" sz="1600" dirty="0">
                <a:ea typeface="+mn-lt"/>
                <a:cs typeface="+mn-lt"/>
              </a:rPr>
              <a:t>Early Childhood Education and Teaching</a:t>
            </a:r>
            <a:endParaRPr lang="en-US" sz="1600">
              <a:cs typeface="Calibri"/>
            </a:endParaRPr>
          </a:p>
          <a:p>
            <a:r>
              <a:rPr lang="en-US" sz="1600" dirty="0">
                <a:ea typeface="+mn-lt"/>
                <a:cs typeface="+mn-lt"/>
              </a:rPr>
              <a:t>English/Language Arts Teacher Education</a:t>
            </a:r>
            <a:endParaRPr lang="en-US" sz="1600">
              <a:cs typeface="Calibri"/>
            </a:endParaRPr>
          </a:p>
          <a:p>
            <a:r>
              <a:rPr lang="en-US" sz="1600" dirty="0">
                <a:ea typeface="+mn-lt"/>
                <a:cs typeface="+mn-lt"/>
              </a:rPr>
              <a:t>Health Teacher Education</a:t>
            </a:r>
            <a:endParaRPr lang="en-US" sz="1600">
              <a:cs typeface="Calibri"/>
            </a:endParaRPr>
          </a:p>
          <a:p>
            <a:r>
              <a:rPr lang="en-US" sz="1600" dirty="0">
                <a:ea typeface="+mn-lt"/>
                <a:cs typeface="+mn-lt"/>
              </a:rPr>
              <a:t>Junior High/Intermediate/Middle School Education and Teaching</a:t>
            </a:r>
            <a:endParaRPr lang="en-US" sz="1600">
              <a:cs typeface="Calibri"/>
            </a:endParaRPr>
          </a:p>
          <a:p>
            <a:endParaRPr lang="en-US" sz="1800" dirty="0">
              <a:cs typeface="Calibri"/>
            </a:endParaRPr>
          </a:p>
        </p:txBody>
      </p:sp>
      <p:pic>
        <p:nvPicPr>
          <p:cNvPr id="7" name="Picture 7" descr="Free Images : number, education, classroom, brand, font ...">
            <a:extLst>
              <a:ext uri="{FF2B5EF4-FFF2-40B4-BE49-F238E27FC236}">
                <a16:creationId xmlns:a16="http://schemas.microsoft.com/office/drawing/2014/main" id="{0EB456DF-9B1D-4A0B-AD99-90575DE7D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250" y="3302779"/>
            <a:ext cx="5711655" cy="3528052"/>
          </a:xfrm>
          <a:prstGeom prst="rect">
            <a:avLst/>
          </a:prstGeom>
        </p:spPr>
      </p:pic>
      <p:pic>
        <p:nvPicPr>
          <p:cNvPr id="8" name="Picture 8" descr="Chart, bubble chart&#10;&#10;Description automatically generated">
            <a:extLst>
              <a:ext uri="{FF2B5EF4-FFF2-40B4-BE49-F238E27FC236}">
                <a16:creationId xmlns:a16="http://schemas.microsoft.com/office/drawing/2014/main" id="{6A7DEC9A-07F3-4925-BC3A-14E79C373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1269" y="3429371"/>
            <a:ext cx="5216105" cy="24101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4D6EE4-15EF-4AFC-87E6-F7C4DE479FE5}"/>
              </a:ext>
            </a:extLst>
          </p:cNvPr>
          <p:cNvSpPr txBox="1"/>
          <p:nvPr/>
        </p:nvSpPr>
        <p:spPr>
          <a:xfrm flipH="1">
            <a:off x="7467600" y="4344298"/>
            <a:ext cx="132271" cy="173727"/>
          </a:xfrm>
          <a:prstGeom prst="rect">
            <a:avLst/>
          </a:prstGeom>
        </p:spPr>
        <p:txBody>
          <a:bodyPr lIns="91440" tIns="45720" rIns="91440" bIns="45720" anchor="t">
            <a:normAutofit fontScale="32500" lnSpcReduction="20000"/>
          </a:bodyPr>
          <a:lstStyle/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5524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5FF71-D88F-40A6-9136-9F14854E3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356" y="-1030"/>
            <a:ext cx="10089032" cy="769904"/>
          </a:xfrm>
        </p:spPr>
        <p:txBody>
          <a:bodyPr/>
          <a:lstStyle/>
          <a:p>
            <a:r>
              <a:rPr lang="en-US" dirty="0">
                <a:cs typeface="Calibri Light"/>
              </a:rPr>
              <a:t>! O R G A N I Z A T I O N S &amp; S P O R T S 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FE00D-0393-46DC-ACDA-FF6B84744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823" y="777368"/>
            <a:ext cx="5999398" cy="38597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cs typeface="Calibri"/>
              </a:rPr>
              <a:t>Trevecca Nazarene 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D6835-4EC0-4F2E-BD97-DBE4C3B42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3743" y="1408677"/>
            <a:ext cx="1455610" cy="62140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latin typeface="Bodoni MT Poster Compressed"/>
                <a:cs typeface="Aharoni"/>
              </a:rPr>
              <a:t>SGA </a:t>
            </a:r>
          </a:p>
          <a:p>
            <a:r>
              <a:rPr lang="en-US" sz="2400" dirty="0">
                <a:latin typeface="Bodoni MT Poster Compressed"/>
                <a:cs typeface="Aharoni"/>
              </a:rPr>
              <a:t>RHA</a:t>
            </a:r>
          </a:p>
          <a:p>
            <a:r>
              <a:rPr lang="en-US" sz="2400" dirty="0">
                <a:latin typeface="Bodoni MT Poster Compressed"/>
                <a:cs typeface="Aharoni"/>
              </a:rPr>
              <a:t>Futuro</a:t>
            </a:r>
          </a:p>
          <a:p>
            <a:r>
              <a:rPr lang="en-US" sz="2400" dirty="0">
                <a:latin typeface="Bodoni MT Poster Compressed"/>
                <a:cs typeface="Aharoni"/>
              </a:rPr>
              <a:t>Best Buddies</a:t>
            </a:r>
          </a:p>
          <a:p>
            <a:r>
              <a:rPr lang="en-US" sz="2400" dirty="0">
                <a:latin typeface="Bodoni MT Poster Compressed"/>
                <a:cs typeface="Aharoni"/>
              </a:rPr>
              <a:t>Social Justice Club</a:t>
            </a:r>
          </a:p>
          <a:p>
            <a:r>
              <a:rPr lang="en-US" sz="2400" dirty="0">
                <a:latin typeface="Bodoni MT Poster Compressed"/>
                <a:cs typeface="Aharoni"/>
              </a:rPr>
              <a:t>Namaste</a:t>
            </a:r>
          </a:p>
          <a:p>
            <a:r>
              <a:rPr lang="en-US" sz="2400" dirty="0">
                <a:latin typeface="Bodoni MT Poster Compressed"/>
                <a:cs typeface="Aharoni"/>
              </a:rPr>
              <a:t>Concert Team</a:t>
            </a:r>
          </a:p>
          <a:p>
            <a:r>
              <a:rPr lang="en-US" sz="2400" dirty="0">
                <a:latin typeface="Bodoni MT Poster Compressed"/>
                <a:cs typeface="Aharoni"/>
              </a:rPr>
              <a:t>OCCM - Orthodox Christian Campus Ministries</a:t>
            </a:r>
          </a:p>
          <a:p>
            <a:endParaRPr lang="en-US" sz="1800" dirty="0">
              <a:cs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075FDE-0EA5-4638-B109-060C092392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843654" y="551679"/>
            <a:ext cx="2353345" cy="61314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cs typeface="Calibri"/>
              </a:rPr>
              <a:t>Freed – Hardeman 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098DC2-62CB-4756-A9B5-50A58DD10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301533" y="1062313"/>
            <a:ext cx="1611138" cy="579836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latin typeface="Bodoni MT Poster Compressed"/>
                <a:ea typeface="+mn-lt"/>
                <a:cs typeface="+mn-lt"/>
              </a:rPr>
              <a:t>Campus Delegate Team (CDT)</a:t>
            </a:r>
          </a:p>
          <a:p>
            <a:r>
              <a:rPr lang="en-US" sz="2400" b="1" dirty="0">
                <a:latin typeface="Bodoni MT Poster Compressed"/>
                <a:ea typeface="+mn-lt"/>
                <a:cs typeface="+mn-lt"/>
              </a:rPr>
              <a:t>Student Alumni Association (SAA) </a:t>
            </a:r>
          </a:p>
          <a:p>
            <a:r>
              <a:rPr lang="en-US" sz="2400" b="1" dirty="0">
                <a:latin typeface="Bodoni MT Poster Compressed"/>
                <a:ea typeface="+mn-lt"/>
                <a:cs typeface="+mn-lt"/>
              </a:rPr>
              <a:t>University Program Council (UPC) </a:t>
            </a:r>
          </a:p>
          <a:p>
            <a:r>
              <a:rPr lang="en-US" sz="2400" b="1" dirty="0">
                <a:latin typeface="Bodoni MT Poster Compressed"/>
                <a:ea typeface="+mn-lt"/>
                <a:cs typeface="+mn-lt"/>
              </a:rPr>
              <a:t>XI CHI DELTA</a:t>
            </a:r>
          </a:p>
          <a:p>
            <a:r>
              <a:rPr lang="en-US" sz="2400" b="1" dirty="0">
                <a:latin typeface="Bodoni MT Poster Compressed"/>
                <a:ea typeface="+mn-lt"/>
                <a:cs typeface="+mn-lt"/>
              </a:rPr>
              <a:t>CHI BETA CHI</a:t>
            </a:r>
          </a:p>
          <a:p>
            <a:r>
              <a:rPr lang="en-US" sz="2400" b="1" dirty="0">
                <a:latin typeface="Bodoni MT Poster Compressed"/>
                <a:ea typeface="+mn-lt"/>
                <a:cs typeface="+mn-lt"/>
              </a:rPr>
              <a:t>PHI KAPPA ALPHA</a:t>
            </a:r>
          </a:p>
          <a:p>
            <a:r>
              <a:rPr lang="en-US" sz="2400" b="1" dirty="0">
                <a:latin typeface="Bodoni MT Poster Compressed"/>
                <a:ea typeface="+mn-lt"/>
                <a:cs typeface="+mn-lt"/>
              </a:rPr>
              <a:t>SIGMA RHO</a:t>
            </a:r>
          </a:p>
          <a:p>
            <a:r>
              <a:rPr lang="en-US" sz="2400" b="1" dirty="0">
                <a:latin typeface="Bodoni MT Poster Compressed"/>
                <a:ea typeface="+mn-lt"/>
                <a:cs typeface="+mn-lt"/>
              </a:rPr>
              <a:t>THETA NU</a:t>
            </a:r>
          </a:p>
        </p:txBody>
      </p:sp>
      <p:pic>
        <p:nvPicPr>
          <p:cNvPr id="7" name="Picture 7" descr="A group of football players&#10;&#10;Description automatically generated">
            <a:extLst>
              <a:ext uri="{FF2B5EF4-FFF2-40B4-BE49-F238E27FC236}">
                <a16:creationId xmlns:a16="http://schemas.microsoft.com/office/drawing/2014/main" id="{5157D040-9EC0-4F3C-885E-52C3504F3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60271" y="614653"/>
            <a:ext cx="4178133" cy="28280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24B1D1-0EE9-4150-8B8F-1C80119C9506}"/>
              </a:ext>
            </a:extLst>
          </p:cNvPr>
          <p:cNvSpPr txBox="1"/>
          <p:nvPr/>
        </p:nvSpPr>
        <p:spPr>
          <a:xfrm>
            <a:off x="4724400" y="4343400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  <p:pic>
        <p:nvPicPr>
          <p:cNvPr id="9" name="Picture 9" descr="A picture containing building, table, light, hall&#10;&#10;Description automatically generated">
            <a:extLst>
              <a:ext uri="{FF2B5EF4-FFF2-40B4-BE49-F238E27FC236}">
                <a16:creationId xmlns:a16="http://schemas.microsoft.com/office/drawing/2014/main" id="{AE34E87A-FD02-42A7-AF88-D860E19EF2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46323" y="3436367"/>
            <a:ext cx="3851561" cy="34192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43467B-A37A-4EC9-BF7E-8BDEADD0606E}"/>
              </a:ext>
            </a:extLst>
          </p:cNvPr>
          <p:cNvSpPr txBox="1"/>
          <p:nvPr/>
        </p:nvSpPr>
        <p:spPr>
          <a:xfrm>
            <a:off x="4724400" y="4341813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  <p:pic>
        <p:nvPicPr>
          <p:cNvPr id="12" name="Picture 12" descr="A picture containing snow, skiing, group, holding&#10;&#10;Description automatically generated">
            <a:extLst>
              <a:ext uri="{FF2B5EF4-FFF2-40B4-BE49-F238E27FC236}">
                <a16:creationId xmlns:a16="http://schemas.microsoft.com/office/drawing/2014/main" id="{EB2DEF17-BC80-425D-ADC3-7B76EC0F0A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369622" y="3472346"/>
            <a:ext cx="5068782" cy="33868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20B311-09EC-4E4F-8EC0-F174CCB4C7EE}"/>
              </a:ext>
            </a:extLst>
          </p:cNvPr>
          <p:cNvSpPr txBox="1"/>
          <p:nvPr/>
        </p:nvSpPr>
        <p:spPr>
          <a:xfrm>
            <a:off x="4724400" y="4127500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  <p:pic>
        <p:nvPicPr>
          <p:cNvPr id="15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A6BD154D-EA61-46F5-A9FE-A28E8B6957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377049" y="618878"/>
            <a:ext cx="3534886" cy="281964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B1A9A9C-3978-4622-A706-B254CEF935E2}"/>
              </a:ext>
            </a:extLst>
          </p:cNvPr>
          <p:cNvSpPr txBox="1"/>
          <p:nvPr/>
        </p:nvSpPr>
        <p:spPr>
          <a:xfrm>
            <a:off x="4724400" y="4200525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4577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2D44F-4DE1-4BBA-B15C-D441E3073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80" y="-179160"/>
            <a:ext cx="11356768" cy="998992"/>
          </a:xfrm>
        </p:spPr>
        <p:txBody>
          <a:bodyPr/>
          <a:lstStyle/>
          <a:p>
            <a:r>
              <a:rPr lang="en-US" dirty="0">
                <a:latin typeface="Agency FB"/>
                <a:cs typeface="Calibri Light"/>
              </a:rPr>
              <a:t>$C  O  S  T !</a:t>
            </a:r>
            <a:r>
              <a:rPr lang="en-US" dirty="0">
                <a:cs typeface="Calibri Light"/>
              </a:rPr>
              <a:t> 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B90A3-04F2-4E5E-BB9F-8E28D0BA1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380" y="1710851"/>
            <a:ext cx="2584800" cy="2733860"/>
          </a:xfrm>
        </p:spPr>
        <p:txBody>
          <a:bodyPr/>
          <a:lstStyle/>
          <a:p>
            <a:r>
              <a:rPr lang="en-US" dirty="0">
                <a:cs typeface="Calibri"/>
              </a:rPr>
              <a:t>Trevecca Nazarene</a:t>
            </a:r>
            <a:endParaRPr lang="en-US" dirty="0" err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091D19-AA09-4E67-9704-33D83B649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1380" y="4553567"/>
            <a:ext cx="5998955" cy="2259549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>
                <a:cs typeface="Calibri"/>
              </a:rPr>
              <a:t>Fees - $900</a:t>
            </a:r>
            <a:endParaRPr lang="en-US" dirty="0"/>
          </a:p>
          <a:p>
            <a:r>
              <a:rPr lang="en-US" dirty="0">
                <a:cs typeface="Calibri"/>
              </a:rPr>
              <a:t>Room &amp; Board - $8,808</a:t>
            </a:r>
          </a:p>
          <a:p>
            <a:r>
              <a:rPr lang="en-US" dirty="0">
                <a:cs typeface="Calibri"/>
              </a:rPr>
              <a:t>Tuition per credit hour - $935</a:t>
            </a:r>
          </a:p>
          <a:p>
            <a:r>
              <a:rPr lang="en-US" dirty="0">
                <a:cs typeface="Calibri"/>
              </a:rPr>
              <a:t>Total Cost - $33,908</a:t>
            </a:r>
          </a:p>
          <a:p>
            <a:r>
              <a:rPr lang="en-US" dirty="0">
                <a:cs typeface="Calibri"/>
              </a:rPr>
              <a:t>Financial Aid - $13,466</a:t>
            </a:r>
          </a:p>
          <a:p>
            <a:r>
              <a:rPr lang="en-US" dirty="0">
                <a:cs typeface="Calibri"/>
              </a:rPr>
              <a:t>Average Net Price - $14,546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035748-D97C-4B25-920A-BFDDA21C76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1681" y="3690072"/>
            <a:ext cx="5984772" cy="744743"/>
          </a:xfrm>
        </p:spPr>
        <p:txBody>
          <a:bodyPr/>
          <a:lstStyle/>
          <a:p>
            <a:r>
              <a:rPr lang="en-US" dirty="0">
                <a:cs typeface="Calibri"/>
              </a:rPr>
              <a:t>Freed - Hardeman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E00F88-8491-418A-9406-8CF4558377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4612944"/>
            <a:ext cx="6024356" cy="220017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>
                <a:ea typeface="+mn-lt"/>
                <a:cs typeface="+mn-lt"/>
              </a:rPr>
              <a:t>Fees - $1,568</a:t>
            </a:r>
          </a:p>
          <a:p>
            <a:r>
              <a:rPr lang="en-US" dirty="0">
                <a:ea typeface="+mn-lt"/>
                <a:cs typeface="+mn-lt"/>
              </a:rPr>
              <a:t>Room &amp; Board - $8,260 </a:t>
            </a:r>
          </a:p>
          <a:p>
            <a:r>
              <a:rPr lang="en-US" dirty="0">
                <a:ea typeface="+mn-lt"/>
                <a:cs typeface="+mn-lt"/>
              </a:rPr>
              <a:t>Tuition per credit hour - $21,950</a:t>
            </a:r>
            <a:endParaRPr lang="en-US" dirty="0">
              <a:cs typeface="Calibri" panose="020F0502020204030204"/>
            </a:endParaRPr>
          </a:p>
          <a:p>
            <a:r>
              <a:rPr lang="en-US" dirty="0">
                <a:ea typeface="+mn-lt"/>
                <a:cs typeface="+mn-lt"/>
              </a:rPr>
              <a:t>Total Cost - $30,210</a:t>
            </a:r>
            <a:endParaRPr lang="en-US" dirty="0">
              <a:cs typeface="Calibri" panose="020F0502020204030204"/>
            </a:endParaRPr>
          </a:p>
          <a:p>
            <a:r>
              <a:rPr lang="en-US" dirty="0">
                <a:ea typeface="+mn-lt"/>
                <a:cs typeface="+mn-lt"/>
              </a:rPr>
              <a:t>Financial Aid - $14,441</a:t>
            </a:r>
            <a:endParaRPr lang="en-US" dirty="0">
              <a:cs typeface="Calibri" panose="020F0502020204030204"/>
            </a:endParaRPr>
          </a:p>
          <a:p>
            <a:r>
              <a:rPr lang="en-US" dirty="0">
                <a:ea typeface="+mn-lt"/>
                <a:cs typeface="+mn-lt"/>
              </a:rPr>
              <a:t>Average Net Price - $13,965</a:t>
            </a:r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</p:txBody>
      </p:sp>
      <p:pic>
        <p:nvPicPr>
          <p:cNvPr id="7" name="Picture 7" descr="A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410724DE-C3AA-4246-8F52-AFA9F832C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28608" y="-4453"/>
            <a:ext cx="5850576" cy="34428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E670A3-F6DC-48D8-B223-221E710B605B}"/>
              </a:ext>
            </a:extLst>
          </p:cNvPr>
          <p:cNvSpPr txBox="1"/>
          <p:nvPr/>
        </p:nvSpPr>
        <p:spPr>
          <a:xfrm>
            <a:off x="4724400" y="4457700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  <p:pic>
        <p:nvPicPr>
          <p:cNvPr id="10" name="Picture 10" descr="A picture containing photo, sitting, food, cutting&#10;&#10;Description automatically generated">
            <a:extLst>
              <a:ext uri="{FF2B5EF4-FFF2-40B4-BE49-F238E27FC236}">
                <a16:creationId xmlns:a16="http://schemas.microsoft.com/office/drawing/2014/main" id="{BC1541B8-4192-40B5-8FA0-ED71D5DDDF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519853" y="647637"/>
            <a:ext cx="7303941" cy="37022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B3A658-4EBD-4BF6-9E36-089DA84E55EA}"/>
              </a:ext>
            </a:extLst>
          </p:cNvPr>
          <p:cNvSpPr txBox="1"/>
          <p:nvPr/>
        </p:nvSpPr>
        <p:spPr>
          <a:xfrm>
            <a:off x="4833938" y="4557713"/>
            <a:ext cx="2524125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0199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C4212-AD63-4936-84FC-F72C7085B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80" y="-1030"/>
            <a:ext cx="4973781" cy="1711510"/>
          </a:xfrm>
        </p:spPr>
        <p:txBody>
          <a:bodyPr/>
          <a:lstStyle/>
          <a:p>
            <a:r>
              <a:rPr lang="en-US" dirty="0">
                <a:cs typeface="Calibri Light"/>
              </a:rPr>
              <a:t>Rating &amp;&amp; Reviews .. 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1552D-3E7E-4A25-9B03-D7E95A825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16" y="2710357"/>
            <a:ext cx="5989059" cy="388484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cs typeface="Calibri"/>
              </a:rPr>
              <a:t>Trevecca Nazarene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34A5DB-FA24-4D7F-A288-25B134EC4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15" y="3088945"/>
            <a:ext cx="5147891" cy="248715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Agency FB"/>
                <a:cs typeface="Calibri"/>
              </a:rPr>
              <a:t>- Club – 2</a:t>
            </a:r>
          </a:p>
          <a:p>
            <a:pPr marL="0" indent="0">
              <a:buNone/>
            </a:pPr>
            <a:r>
              <a:rPr lang="en-US" sz="1800" dirty="0">
                <a:latin typeface="Agency FB"/>
                <a:cs typeface="Calibri"/>
              </a:rPr>
              <a:t>- Food – 3</a:t>
            </a:r>
          </a:p>
          <a:p>
            <a:pPr marL="0" indent="0">
              <a:buNone/>
            </a:pPr>
            <a:r>
              <a:rPr lang="en-US" sz="1800" dirty="0">
                <a:latin typeface="Agency FB"/>
                <a:cs typeface="Calibri"/>
              </a:rPr>
              <a:t>- Opportunities 4 </a:t>
            </a:r>
          </a:p>
          <a:p>
            <a:pPr marL="0" indent="0">
              <a:buNone/>
            </a:pPr>
            <a:r>
              <a:rPr lang="en-US" sz="1800" dirty="0">
                <a:latin typeface="Agency FB"/>
                <a:cs typeface="Calibri"/>
              </a:rPr>
              <a:t>- Safety – 5 </a:t>
            </a:r>
          </a:p>
          <a:p>
            <a:pPr marL="0" indent="0">
              <a:buNone/>
            </a:pPr>
            <a:r>
              <a:rPr lang="en-US" sz="1800" dirty="0">
                <a:latin typeface="Agency FB"/>
                <a:cs typeface="Calibri"/>
              </a:rPr>
              <a:t>- Social – 3 </a:t>
            </a:r>
          </a:p>
          <a:p>
            <a:pPr marL="0" indent="0">
              <a:buNone/>
            </a:pPr>
            <a:r>
              <a:rPr lang="en-US" sz="1800" dirty="0">
                <a:latin typeface="Agency FB"/>
                <a:cs typeface="Calibri"/>
              </a:rPr>
              <a:t>" </a:t>
            </a:r>
            <a:r>
              <a:rPr lang="en-US" sz="1800" dirty="0">
                <a:latin typeface="Agency FB"/>
                <a:ea typeface="+mn-lt"/>
                <a:cs typeface="+mn-lt"/>
              </a:rPr>
              <a:t>It's alright, but it's iffy. " </a:t>
            </a:r>
          </a:p>
          <a:p>
            <a:pPr marL="0" indent="0">
              <a:buNone/>
            </a:pPr>
            <a:r>
              <a:rPr lang="en-US" sz="1800" dirty="0">
                <a:latin typeface="Agency FB"/>
                <a:ea typeface="+mn-lt"/>
                <a:cs typeface="+mn-lt"/>
              </a:rPr>
              <a:t>" everything I expected it to be! love the sense of community and how you know almost everyone "</a:t>
            </a:r>
          </a:p>
          <a:p>
            <a:pPr marL="0" indent="0">
              <a:buNone/>
            </a:pPr>
            <a:r>
              <a:rPr lang="en-US" sz="1800" dirty="0">
                <a:latin typeface="Agency FB"/>
                <a:ea typeface="+mn-lt"/>
                <a:cs typeface="+mn-lt"/>
              </a:rPr>
              <a:t>" Trevecca is great " </a:t>
            </a:r>
          </a:p>
          <a:p>
            <a:pPr marL="0" indent="0">
              <a:buNone/>
            </a:pPr>
            <a:r>
              <a:rPr lang="en-US" sz="1800" dirty="0">
                <a:latin typeface="Agency FB"/>
                <a:ea typeface="+mn-lt"/>
                <a:cs typeface="+mn-lt"/>
              </a:rPr>
              <a:t>" Overall a great school! Everyone is friendly and kind, if you're looking at colleges check Trevecca out! " 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03AB03-015B-4333-B03C-8F08C921E0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 rot="10800000" flipV="1">
            <a:off x="4565145" y="984584"/>
            <a:ext cx="12157975" cy="157617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cs typeface="Calibri"/>
              </a:rPr>
              <a:t>Freed - Hardeman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CBDDED-583C-4D22-BA49-82CA56A951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72401" y="2505074"/>
            <a:ext cx="6382987" cy="453749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dirty="0">
                <a:cs typeface="Calibri"/>
              </a:rPr>
              <a:t>Clubs – 4.1</a:t>
            </a:r>
          </a:p>
          <a:p>
            <a:r>
              <a:rPr lang="en-US" sz="1600" dirty="0">
                <a:cs typeface="Calibri"/>
              </a:rPr>
              <a:t>Happiness – 3.9</a:t>
            </a:r>
          </a:p>
          <a:p>
            <a:r>
              <a:rPr lang="en-US" sz="1600" dirty="0">
                <a:cs typeface="Calibri"/>
              </a:rPr>
              <a:t>Safety – 4.5</a:t>
            </a:r>
          </a:p>
          <a:p>
            <a:r>
              <a:rPr lang="en-US" sz="1600" dirty="0">
                <a:cs typeface="Calibri"/>
              </a:rPr>
              <a:t>Food – 2.8</a:t>
            </a:r>
          </a:p>
          <a:p>
            <a:r>
              <a:rPr lang="en-US" sz="1600" dirty="0">
                <a:cs typeface="Calibri"/>
              </a:rPr>
              <a:t>Social – 3.9</a:t>
            </a:r>
          </a:p>
          <a:p>
            <a:r>
              <a:rPr lang="en-US" sz="1600" dirty="0">
                <a:cs typeface="Calibri"/>
              </a:rPr>
              <a:t>" </a:t>
            </a:r>
            <a:r>
              <a:rPr lang="en-US" sz="1600" dirty="0">
                <a:ea typeface="+mn-lt"/>
                <a:cs typeface="+mn-lt"/>
              </a:rPr>
              <a:t>I have really loved my time here at Freed, and I'm sad that I am graduating in May. " </a:t>
            </a:r>
          </a:p>
          <a:p>
            <a:r>
              <a:rPr lang="en-US" sz="1600" dirty="0">
                <a:cs typeface="Calibri"/>
              </a:rPr>
              <a:t>" </a:t>
            </a:r>
            <a:r>
              <a:rPr lang="en-US" sz="1600" dirty="0">
                <a:ea typeface="+mn-lt"/>
                <a:cs typeface="+mn-lt"/>
              </a:rPr>
              <a:t>It's great to be at Harding."</a:t>
            </a:r>
          </a:p>
          <a:p>
            <a:r>
              <a:rPr lang="en-US" sz="1600" dirty="0">
                <a:cs typeface="Calibri"/>
              </a:rPr>
              <a:t>" </a:t>
            </a:r>
            <a:r>
              <a:rPr lang="en-US" sz="1600" dirty="0">
                <a:ea typeface="+mn-lt"/>
                <a:cs typeface="+mn-lt"/>
              </a:rPr>
              <a:t>I love this school, these people, and everything about it. It's small and there's not a lot here, but if you're looking for a way to make good connections then this is your place. "</a:t>
            </a:r>
          </a:p>
          <a:p>
            <a:r>
              <a:rPr lang="en-US" sz="1600" dirty="0">
                <a:cs typeface="Calibri"/>
              </a:rPr>
              <a:t>" </a:t>
            </a:r>
            <a:r>
              <a:rPr lang="en-US" sz="1600" dirty="0">
                <a:ea typeface="+mn-lt"/>
                <a:cs typeface="+mn-lt"/>
              </a:rPr>
              <a:t>The school itself is fairly unlovable. Average at best. But if you are like minded to the individuals here you will love them and they will love you. " </a:t>
            </a:r>
            <a:endParaRPr lang="en-US" sz="1600" dirty="0">
              <a:cs typeface="Calibri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A03C7B61-B574-0349-A4D6-30B25BD71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601" y="25167"/>
            <a:ext cx="4707390" cy="427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47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D95B1-0497-4C05-A580-FFF84A2C4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" y="-1030"/>
            <a:ext cx="4657105" cy="1711510"/>
          </a:xfrm>
        </p:spPr>
        <p:txBody>
          <a:bodyPr/>
          <a:lstStyle/>
          <a:p>
            <a:r>
              <a:rPr lang="en-US" dirty="0">
                <a:cs typeface="Calibri Light"/>
              </a:rPr>
              <a:t>Freed – Hardeman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2E32B-B83C-4C48-AAEA-1998501CC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8" y="1469366"/>
            <a:ext cx="11435937" cy="53904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Bradley Hand ITC"/>
                <a:cs typeface="Calibri"/>
              </a:rPr>
              <a:t>Freed Hardeman university has all grade levels of schools , from early childhood , middle , and high school . </a:t>
            </a:r>
          </a:p>
          <a:p>
            <a:r>
              <a:rPr lang="en-US" dirty="0">
                <a:latin typeface="Bradley Hand ITC"/>
                <a:cs typeface="Calibri"/>
              </a:rPr>
              <a:t>Their reviews was also higher than Trevecca Nazarene reviews . </a:t>
            </a:r>
          </a:p>
          <a:p>
            <a:r>
              <a:rPr lang="en-US" dirty="0">
                <a:latin typeface="Bradley Hand ITC"/>
                <a:cs typeface="Calibri"/>
              </a:rPr>
              <a:t>Its a shorter drive than from Memphis than Trevecca Nazarene .</a:t>
            </a:r>
          </a:p>
          <a:p>
            <a:r>
              <a:rPr lang="en-US" dirty="0">
                <a:latin typeface="Bradley Hand ITC"/>
                <a:cs typeface="Calibri"/>
              </a:rPr>
              <a:t>Many people have good things to say about this university .</a:t>
            </a:r>
          </a:p>
          <a:p>
            <a:r>
              <a:rPr lang="en-US" dirty="0">
                <a:latin typeface="Bradley Hand ITC"/>
                <a:cs typeface="Calibri"/>
              </a:rPr>
              <a:t>Have many different clubs , organizations , and sports .</a:t>
            </a:r>
            <a:r>
              <a:rPr lang="en-US" dirty="0">
                <a:cs typeface="Calibri"/>
              </a:rPr>
              <a:t> </a:t>
            </a:r>
          </a:p>
          <a:p>
            <a:r>
              <a:rPr lang="en-US" dirty="0">
                <a:latin typeface="Bradley Hand ITC"/>
                <a:cs typeface="Calibri"/>
              </a:rPr>
              <a:t>They have courses and exams schedules , studies and more .</a:t>
            </a:r>
          </a:p>
          <a:p>
            <a:r>
              <a:rPr lang="en-US" dirty="0">
                <a:latin typeface="Bradley Hand ITC"/>
                <a:ea typeface="+mn-lt"/>
                <a:cs typeface="+mn-lt"/>
              </a:rPr>
              <a:t>" The liberal arts core introduces students to FHU’s essential learning outcomes and prepares students for growth in these areas throughout the duration of their studies while at Freed-Hardeman University. "</a:t>
            </a:r>
            <a:endParaRPr lang="en-US">
              <a:latin typeface="Bradley Hand ITC"/>
            </a:endParaRPr>
          </a:p>
        </p:txBody>
      </p:sp>
    </p:spTree>
    <p:extLst>
      <p:ext uri="{BB962C8B-B14F-4D97-AF65-F5344CB8AC3E}">
        <p14:creationId xmlns:p14="http://schemas.microsoft.com/office/powerpoint/2010/main" val="901983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28DD56-9F1F-4C19-AFC0-9248DB33F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Wages … 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1D2FC72-1769-5344-9CF9-3E332CC3E4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0" r="4410" b="2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9D9FF-EF1E-4F40-B5BD-B5110ACAF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>
                <a:ea typeface="+mn-lt"/>
                <a:cs typeface="+mn-lt"/>
              </a:rPr>
              <a:t>The average Teacher Elementary School salary in Tennessee is $53,914</a:t>
            </a:r>
          </a:p>
          <a:p>
            <a:r>
              <a:rPr lang="en-US" sz="2200">
                <a:ea typeface="+mn-lt"/>
                <a:cs typeface="+mn-lt"/>
              </a:rPr>
              <a:t>The national </a:t>
            </a:r>
            <a:r>
              <a:rPr lang="en-US" sz="2200" b="1">
                <a:ea typeface="+mn-lt"/>
                <a:cs typeface="+mn-lt"/>
              </a:rPr>
              <a:t>average salary</a:t>
            </a:r>
            <a:r>
              <a:rPr lang="en-US" sz="2200">
                <a:ea typeface="+mn-lt"/>
                <a:cs typeface="+mn-lt"/>
              </a:rPr>
              <a:t> for a </a:t>
            </a:r>
            <a:r>
              <a:rPr lang="en-US" sz="2200" b="1">
                <a:ea typeface="+mn-lt"/>
                <a:cs typeface="+mn-lt"/>
              </a:rPr>
              <a:t>Middle School Teacher</a:t>
            </a:r>
            <a:r>
              <a:rPr lang="en-US" sz="2200">
                <a:ea typeface="+mn-lt"/>
                <a:cs typeface="+mn-lt"/>
              </a:rPr>
              <a:t> is $44,175 </a:t>
            </a:r>
          </a:p>
          <a:p>
            <a:r>
              <a:rPr lang="en-US" sz="2200">
                <a:ea typeface="+mn-lt"/>
                <a:cs typeface="+mn-lt"/>
              </a:rPr>
              <a:t>The average secondary school teacher salary in Tennessee, United States is $</a:t>
            </a:r>
            <a:r>
              <a:rPr lang="en-US" sz="2200" b="1">
                <a:ea typeface="+mn-lt"/>
                <a:cs typeface="+mn-lt"/>
              </a:rPr>
              <a:t>56,132 </a:t>
            </a:r>
            <a:endParaRPr lang="en-US" sz="2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7560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77CF5-F9D2-4306-9255-7E3F8661C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!!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6B6AF-2F91-4141-9837-373FC6BF0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Naviance</a:t>
            </a:r>
            <a:r>
              <a:rPr lang="en-US"/>
              <a:t>.com</a:t>
            </a:r>
            <a:endParaRPr lang="en-US" dirty="0"/>
          </a:p>
          <a:p>
            <a:r>
              <a:rPr lang="en-US" dirty="0" err="1">
                <a:hlinkClick r:id="rId2"/>
              </a:rPr>
              <a:t>www.fhu.edu</a:t>
            </a:r>
            <a:endParaRPr lang="en-US" dirty="0"/>
          </a:p>
          <a:p>
            <a:r>
              <a:rPr lang="en-US" dirty="0" err="1">
                <a:hlinkClick r:id="rId3"/>
              </a:rPr>
              <a:t>www.usnews.com</a:t>
            </a:r>
            <a:endParaRPr lang="en-US" dirty="0"/>
          </a:p>
          <a:p>
            <a:r>
              <a:rPr lang="en-US" dirty="0" err="1">
                <a:hlinkClick r:id="rId4"/>
              </a:rPr>
              <a:t>www.trevecca.edu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14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278e7548-8f46-4029-920a-4f94b892682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A5A16EDF3FC04089611C6E5A9BAA3D" ma:contentTypeVersion="5" ma:contentTypeDescription="Create a new document." ma:contentTypeScope="" ma:versionID="50981a5e1dde4cd3fa31f0e64a020a85">
  <xsd:schema xmlns:xsd="http://www.w3.org/2001/XMLSchema" xmlns:xs="http://www.w3.org/2001/XMLSchema" xmlns:p="http://schemas.microsoft.com/office/2006/metadata/properties" xmlns:ns2="278e7548-8f46-4029-920a-4f94b8926821" targetNamespace="http://schemas.microsoft.com/office/2006/metadata/properties" ma:root="true" ma:fieldsID="701554fcc07982d8400c8f7bde3a613f" ns2:_="">
    <xsd:import namespace="278e7548-8f46-4029-920a-4f94b8926821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8e7548-8f46-4029-920a-4f94b8926821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7C339A-E02D-4834-B36E-84EF1A852830}">
  <ds:schemaRefs>
    <ds:schemaRef ds:uri="http://schemas.microsoft.com/office/2006/metadata/properties"/>
    <ds:schemaRef ds:uri="http://www.w3.org/2000/xmlns/"/>
    <ds:schemaRef ds:uri="278e7548-8f46-4029-920a-4f94b8926821"/>
    <ds:schemaRef ds:uri="http://www.w3.org/2001/XMLSchema-instan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FBF108C-BC0A-446D-BB18-6A250BEDDB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1AF8D2-25D4-474A-802B-9CA53F988A3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278e7548-8f46-4029-920a-4f94b892682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Trevecca Nazarene OR Freed-Hardeman</vt:lpstr>
      <vt:lpstr>Quick Facts </vt:lpstr>
      <vt:lpstr>S T U D I E S </vt:lpstr>
      <vt:lpstr>! O R G A N I Z A T I O N S &amp; S P O R T S !</vt:lpstr>
      <vt:lpstr>$C  O  S  T ! </vt:lpstr>
      <vt:lpstr>Rating &amp;&amp; Reviews .. </vt:lpstr>
      <vt:lpstr>Freed – Hardeman </vt:lpstr>
      <vt:lpstr>Wages … </vt:lpstr>
      <vt:lpstr>Sources !!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Courtirea C Dockins (285588)</cp:lastModifiedBy>
  <cp:revision>769</cp:revision>
  <dcterms:created xsi:type="dcterms:W3CDTF">2019-10-17T21:24:50Z</dcterms:created>
  <dcterms:modified xsi:type="dcterms:W3CDTF">2021-02-11T22:49:01Z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0x010100E7A5A16EDF3FC04089611C6E5A9BAA3D</vt:lpwstr>
  </property>
</Properties>
</file>